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568952" cy="5620000"/>
          </a:xfrm>
          <a:prstGeom prst="rect">
            <a:avLst/>
          </a:prstGeom>
        </p:spPr>
        <p:txBody>
          <a:bodyPr wrap="square">
            <a:spAutoFit/>
          </a:bodyPr>
          <a:lstStyle/>
          <a:p>
            <a:pPr marL="342900" lvl="0" indent="-342900" algn="ctr" fontAlgn="base">
              <a:lnSpc>
                <a:spcPct val="90000"/>
              </a:lnSpc>
              <a:spcBef>
                <a:spcPct val="20000"/>
              </a:spcBef>
              <a:spcAft>
                <a:spcPct val="0"/>
              </a:spcAft>
            </a:pPr>
            <a:r>
              <a:rPr lang="ar-EG" sz="4800" b="1" kern="0" dirty="0" smtClean="0">
                <a:solidFill>
                  <a:srgbClr val="FF0000"/>
                </a:solidFill>
                <a:latin typeface="Arial Unicode MS" pitchFamily="34" charset="-128"/>
                <a:cs typeface="Times New Roman" pitchFamily="18" charset="0"/>
              </a:rPr>
              <a:t>المحاضرة السادسة</a:t>
            </a:r>
          </a:p>
          <a:p>
            <a:pPr marL="342900" lvl="0" indent="-342900" algn="ctr" fontAlgn="base">
              <a:lnSpc>
                <a:spcPct val="90000"/>
              </a:lnSpc>
              <a:spcBef>
                <a:spcPct val="20000"/>
              </a:spcBef>
              <a:spcAft>
                <a:spcPct val="0"/>
              </a:spcAft>
            </a:pPr>
            <a:r>
              <a:rPr lang="ar-EG" sz="4800" kern="0" dirty="0" smtClean="0">
                <a:solidFill>
                  <a:srgbClr val="0066FF"/>
                </a:solidFill>
                <a:latin typeface="Arial Unicode MS" pitchFamily="34" charset="-128"/>
                <a:cs typeface="Times New Roman" pitchFamily="18" charset="0"/>
              </a:rPr>
              <a:t>مهارات </a:t>
            </a:r>
            <a:r>
              <a:rPr lang="ar-EG" sz="4800" kern="0" dirty="0">
                <a:solidFill>
                  <a:srgbClr val="0066FF"/>
                </a:solidFill>
                <a:latin typeface="Arial Unicode MS" pitchFamily="34" charset="-128"/>
                <a:cs typeface="Times New Roman" pitchFamily="18" charset="0"/>
              </a:rPr>
              <a:t>الاتصال الفعال</a:t>
            </a:r>
          </a:p>
          <a:p>
            <a:pPr marL="342900" lvl="0" indent="-342900" algn="ctr" fontAlgn="base">
              <a:lnSpc>
                <a:spcPct val="90000"/>
              </a:lnSpc>
              <a:spcBef>
                <a:spcPct val="20000"/>
              </a:spcBef>
              <a:spcAft>
                <a:spcPct val="0"/>
              </a:spcAft>
            </a:pPr>
            <a:r>
              <a:rPr lang="ar-EG" sz="4800" kern="0" dirty="0">
                <a:solidFill>
                  <a:srgbClr val="0066FF"/>
                </a:solidFill>
                <a:latin typeface="Arial Unicode MS" pitchFamily="34" charset="-128"/>
                <a:cs typeface="Times New Roman" pitchFamily="18" charset="0"/>
              </a:rPr>
              <a:t>المستوي الثالث شعبة هندسة نظم زراعية </a:t>
            </a:r>
            <a:r>
              <a:rPr lang="ar-EG" sz="4800" kern="0" dirty="0" smtClean="0">
                <a:solidFill>
                  <a:srgbClr val="0066FF"/>
                </a:solidFill>
                <a:latin typeface="Arial Unicode MS" pitchFamily="34" charset="-128"/>
                <a:cs typeface="Times New Roman" pitchFamily="18" charset="0"/>
              </a:rPr>
              <a:t>وبيئية</a:t>
            </a:r>
            <a:endParaRPr lang="ar-EG" sz="2400" kern="0" dirty="0">
              <a:solidFill>
                <a:srgbClr val="000000"/>
              </a:solidFill>
              <a:latin typeface="Arial Unicode MS" pitchFamily="34" charset="-128"/>
              <a:cs typeface="Arial" pitchFamily="34" charset="0"/>
            </a:endParaRPr>
          </a:p>
          <a:p>
            <a:pPr marL="342900" lvl="0" indent="-342900" algn="ctr" fontAlgn="base">
              <a:lnSpc>
                <a:spcPct val="90000"/>
              </a:lnSpc>
              <a:spcBef>
                <a:spcPct val="20000"/>
              </a:spcBef>
              <a:spcAft>
                <a:spcPct val="0"/>
              </a:spcAft>
            </a:pPr>
            <a:r>
              <a:rPr lang="ar-EG" sz="4000" kern="0" dirty="0" err="1">
                <a:solidFill>
                  <a:srgbClr val="000000"/>
                </a:solidFill>
                <a:latin typeface="Papyrus" pitchFamily="66" charset="0"/>
                <a:cs typeface="PT Bold Broken" pitchFamily="2" charset="-78"/>
              </a:rPr>
              <a:t>أ.د</a:t>
            </a:r>
            <a:r>
              <a:rPr lang="ar-EG" sz="4000" kern="0" dirty="0">
                <a:solidFill>
                  <a:srgbClr val="000000"/>
                </a:solidFill>
                <a:latin typeface="Papyrus" pitchFamily="66" charset="0"/>
                <a:cs typeface="PT Bold Broken" pitchFamily="2" charset="-78"/>
              </a:rPr>
              <a:t>/ سعيد عباس محمد رشاد</a:t>
            </a:r>
          </a:p>
          <a:p>
            <a:pPr marL="342900" lvl="0" indent="-342900" algn="ctr" fontAlgn="base">
              <a:lnSpc>
                <a:spcPct val="90000"/>
              </a:lnSpc>
              <a:spcBef>
                <a:spcPct val="20000"/>
              </a:spcBef>
              <a:spcAft>
                <a:spcPct val="0"/>
              </a:spcAft>
            </a:pPr>
            <a:r>
              <a:rPr lang="ar-EG" sz="3600" kern="0" dirty="0">
                <a:solidFill>
                  <a:srgbClr val="0066FF"/>
                </a:solidFill>
                <a:latin typeface="Arial Unicode MS" pitchFamily="34" charset="-128"/>
                <a:cs typeface="Arial" pitchFamily="34" charset="0"/>
              </a:rPr>
              <a:t>أستاذ ورئيس قسم الاقتصاد الزراعي بالكلية</a:t>
            </a:r>
          </a:p>
          <a:p>
            <a:pPr marL="342900" lvl="0" indent="-342900" algn="ctr" fontAlgn="base">
              <a:lnSpc>
                <a:spcPct val="90000"/>
              </a:lnSpc>
              <a:spcBef>
                <a:spcPct val="20000"/>
              </a:spcBef>
              <a:spcAft>
                <a:spcPct val="0"/>
              </a:spcAft>
            </a:pPr>
            <a:r>
              <a:rPr lang="ar-EG" sz="4000" kern="0" dirty="0" err="1">
                <a:solidFill>
                  <a:srgbClr val="000000"/>
                </a:solidFill>
                <a:latin typeface="Papyrus" pitchFamily="66" charset="0"/>
                <a:cs typeface="PT Bold Broken" pitchFamily="2" charset="-78"/>
              </a:rPr>
              <a:t>أ.د</a:t>
            </a:r>
            <a:r>
              <a:rPr lang="ar-EG" sz="4000" kern="0" dirty="0">
                <a:solidFill>
                  <a:srgbClr val="000000"/>
                </a:solidFill>
                <a:latin typeface="Papyrus" pitchFamily="66" charset="0"/>
                <a:cs typeface="PT Bold Broken" pitchFamily="2" charset="-78"/>
              </a:rPr>
              <a:t>/ محمد أبو الفتوح السلسيلي</a:t>
            </a:r>
          </a:p>
          <a:p>
            <a:pPr marL="342900" lvl="0" indent="-342900" algn="ctr" fontAlgn="base">
              <a:lnSpc>
                <a:spcPct val="90000"/>
              </a:lnSpc>
              <a:spcBef>
                <a:spcPct val="20000"/>
              </a:spcBef>
              <a:spcAft>
                <a:spcPct val="0"/>
              </a:spcAft>
            </a:pPr>
            <a:r>
              <a:rPr lang="ar-EG" sz="3600" kern="0" dirty="0">
                <a:solidFill>
                  <a:srgbClr val="0066FF"/>
                </a:solidFill>
                <a:latin typeface="Arial Unicode MS" pitchFamily="34" charset="-128"/>
                <a:cs typeface="Arial" pitchFamily="34" charset="0"/>
              </a:rPr>
              <a:t>أستاذ الارشاد الزراعي بالكلية</a:t>
            </a:r>
          </a:p>
        </p:txBody>
      </p:sp>
    </p:spTree>
    <p:extLst>
      <p:ext uri="{BB962C8B-B14F-4D97-AF65-F5344CB8AC3E}">
        <p14:creationId xmlns:p14="http://schemas.microsoft.com/office/powerpoint/2010/main" val="18597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18058"/>
          </a:xfrm>
        </p:spPr>
        <p:txBody>
          <a:bodyPr>
            <a:noAutofit/>
          </a:bodyPr>
          <a:lstStyle/>
          <a:p>
            <a:r>
              <a:rPr lang="ar-EG" sz="3600" b="1" dirty="0">
                <a:solidFill>
                  <a:srgbClr val="0066FF"/>
                </a:solidFill>
              </a:rPr>
              <a:t>العوائق التي تؤثر في عملية الإنصات</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SA" sz="2600" b="1" dirty="0">
                <a:solidFill>
                  <a:srgbClr val="00B050"/>
                </a:solidFill>
              </a:rPr>
              <a:t>يجب علي المصدر التخلص من العوائق التي تؤثر في الإنصات مثل :</a:t>
            </a:r>
            <a:endParaRPr lang="en-US" sz="2600" dirty="0">
              <a:solidFill>
                <a:srgbClr val="00B050"/>
              </a:solidFill>
            </a:endParaRPr>
          </a:p>
          <a:p>
            <a:pPr marL="0" indent="0" algn="just">
              <a:buNone/>
            </a:pPr>
            <a:r>
              <a:rPr lang="ar-SA" sz="2600" b="1" dirty="0">
                <a:solidFill>
                  <a:srgbClr val="FF0000"/>
                </a:solidFill>
              </a:rPr>
              <a:t>استعمال سياسة الإفساح</a:t>
            </a:r>
            <a:r>
              <a:rPr lang="ar-SA" sz="2600" b="1" dirty="0"/>
              <a:t>:</a:t>
            </a:r>
            <a:r>
              <a:rPr lang="ar-EG" sz="2600" b="1" dirty="0"/>
              <a:t> </a:t>
            </a:r>
            <a:r>
              <a:rPr lang="ar-EG" sz="2600" dirty="0"/>
              <a:t>ويقصد</a:t>
            </a:r>
            <a:r>
              <a:rPr lang="ar-EG" sz="2600" b="1" dirty="0"/>
              <a:t> </a:t>
            </a:r>
            <a:r>
              <a:rPr lang="ar-SA" sz="2600" dirty="0"/>
              <a:t>إعطاء المتحدث الفسحة المناسبة بتوفير الاحترام والاهتمام وردود الفعل المناسبة وبإزالة العوائق والحواجز  وعدم القفز إلى تعميمات ناقصة أو انطباعات سريعة قبل إعطائه الفرصة الكاملة في الحديث واستيعاب الرسالة التي يرغب في توصيلها</a:t>
            </a:r>
            <a:r>
              <a:rPr lang="ar-EG" sz="2600" dirty="0"/>
              <a:t>.</a:t>
            </a:r>
          </a:p>
          <a:p>
            <a:pPr marL="0" indent="0" algn="just">
              <a:buNone/>
            </a:pPr>
            <a:r>
              <a:rPr lang="ar-SA" sz="2600" b="1" dirty="0">
                <a:solidFill>
                  <a:srgbClr val="FF0000"/>
                </a:solidFill>
              </a:rPr>
              <a:t>استعمال لغة الإشارة المناسبة</a:t>
            </a:r>
            <a:r>
              <a:rPr lang="ar-SA" sz="2600" b="1" dirty="0"/>
              <a:t>:</a:t>
            </a:r>
            <a:r>
              <a:rPr lang="en-US" sz="2600" b="1" dirty="0"/>
              <a:t> </a:t>
            </a:r>
            <a:r>
              <a:rPr lang="ar-SA" sz="2600" dirty="0"/>
              <a:t>وذلك بالابتسامة وبالنظر إلى عيني المتحدث وتحريك الرأس بالموافقة، والتشجيع على مواصلة الحديث، واستعماله الجلسة الملائمة التي تشعر المتحدث بالراحة والهدوء، وخفض الصوت، وتوجيه الأسئلة المناسبة التي تجعل المتحدث يعبر عن نفسه.</a:t>
            </a:r>
            <a:r>
              <a:rPr lang="en-US" sz="2600" dirty="0"/>
              <a:t> </a:t>
            </a:r>
            <a:r>
              <a:rPr lang="ar-SA" sz="2600" dirty="0"/>
              <a:t>لماذا</a:t>
            </a:r>
            <a:r>
              <a:rPr lang="en-US" sz="2600" dirty="0"/>
              <a:t>.</a:t>
            </a:r>
            <a:r>
              <a:rPr lang="ar-SA" sz="2600" dirty="0"/>
              <a:t> كيف؟ ما رأيك؟</a:t>
            </a:r>
            <a:r>
              <a:rPr lang="en-US" sz="2600" dirty="0"/>
              <a:t> .</a:t>
            </a:r>
            <a:r>
              <a:rPr lang="ar-SA" sz="2600" dirty="0"/>
              <a:t>ما ردود فعلك تجاه؟</a:t>
            </a:r>
            <a:endParaRPr lang="en-US" sz="2600" dirty="0"/>
          </a:p>
          <a:p>
            <a:pPr marL="0" indent="0" algn="just">
              <a:buNone/>
            </a:pPr>
            <a:r>
              <a:rPr lang="ar-SA" sz="2600" b="1" dirty="0">
                <a:solidFill>
                  <a:srgbClr val="FF0000"/>
                </a:solidFill>
              </a:rPr>
              <a:t>استعمال سياسة استيعاب الآخرين</a:t>
            </a:r>
            <a:r>
              <a:rPr lang="ar-SA" sz="2600" b="1" dirty="0"/>
              <a:t>:</a:t>
            </a:r>
            <a:r>
              <a:rPr lang="en-US" sz="2600" b="1" dirty="0"/>
              <a:t> </a:t>
            </a:r>
            <a:r>
              <a:rPr lang="ar-SA" sz="2600" dirty="0"/>
              <a:t>وذلك بتوفير الاحترام اللازم والإصغاء الجيد والردود الملائمة، وبذلك يتمكن المدير من تشتيت قدرة الآخرين أو رغبتهم في المعارضة ويجعلهم في موقف أقرب إلى الإقناع بوجه نظره والتأثر بما يقول، أو على الأقل لزوم جانب الحياد .</a:t>
            </a:r>
            <a:endParaRPr lang="en-US" sz="2600" dirty="0"/>
          </a:p>
        </p:txBody>
      </p:sp>
    </p:spTree>
    <p:extLst>
      <p:ext uri="{BB962C8B-B14F-4D97-AF65-F5344CB8AC3E}">
        <p14:creationId xmlns:p14="http://schemas.microsoft.com/office/powerpoint/2010/main" val="20002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18058"/>
          </a:xfrm>
        </p:spPr>
        <p:txBody>
          <a:bodyPr>
            <a:noAutofit/>
          </a:bodyPr>
          <a:lstStyle/>
          <a:p>
            <a:r>
              <a:rPr lang="ar-SA" sz="3600" b="1" dirty="0">
                <a:solidFill>
                  <a:srgbClr val="0066FF"/>
                </a:solidFill>
              </a:rPr>
              <a:t>ثانياً: الحديث المؤثر ( الشرح )</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EG" sz="2800" dirty="0"/>
              <a:t> </a:t>
            </a:r>
            <a:r>
              <a:rPr lang="ar-SA" sz="2800" dirty="0"/>
              <a:t>وهو يعتبر أهم وسيلة للاتصال بالآخرين والتأثير عليهم وقد يكون هو الواسطة الوحيدة لفعل ذلك في أغلب الأحوال، ومن مظاهر الوضوح أيضاً أن يراعي الفرد عند طلبه من الآخرين إعداد تقارير أو مذكرات مكتوبة تحدد المسئول عن إعدادها وما يجب أن تتضمنه من معلومات وتاريخ تقديمها والجهة التي يجب أن تقدم إليها</a:t>
            </a:r>
            <a:r>
              <a:rPr lang="ar-EG" sz="2800" dirty="0"/>
              <a:t>. و</a:t>
            </a:r>
            <a:r>
              <a:rPr lang="ar-SA" sz="2800" dirty="0"/>
              <a:t>الفرد غالباً ما يواجه في حديثه أربعة أنواع من المستمعين، وأنه لكي يتمكن من إقناعهم بحديثه فإنه يجب عليه استخدام طريقة مختلفة مع كل واحد منهم، </a:t>
            </a:r>
            <a:r>
              <a:rPr lang="ar-SA" sz="2800" b="1" dirty="0">
                <a:solidFill>
                  <a:srgbClr val="FF0000"/>
                </a:solidFill>
              </a:rPr>
              <a:t>وذلك على النحو التالي </a:t>
            </a:r>
            <a:r>
              <a:rPr lang="ar-EG" sz="2800" b="1" dirty="0"/>
              <a:t>:</a:t>
            </a:r>
          </a:p>
          <a:p>
            <a:pPr marL="0" indent="0" algn="just">
              <a:buNone/>
            </a:pPr>
            <a:r>
              <a:rPr lang="ar-SA" sz="2800" b="1" dirty="0"/>
              <a:t>1 ) </a:t>
            </a:r>
            <a:r>
              <a:rPr lang="ar-SA" sz="2800" b="1" dirty="0">
                <a:solidFill>
                  <a:srgbClr val="FF0000"/>
                </a:solidFill>
              </a:rPr>
              <a:t>إقناع  المستمع الإيجابي</a:t>
            </a:r>
            <a:r>
              <a:rPr lang="ar-SA" sz="2800" b="1" dirty="0"/>
              <a:t>:</a:t>
            </a:r>
            <a:r>
              <a:rPr lang="ar-EG" sz="2800" b="1" dirty="0"/>
              <a:t> </a:t>
            </a:r>
            <a:r>
              <a:rPr lang="ar-SA" sz="2800" dirty="0"/>
              <a:t>(الذي يتفق مع المتحدث ويؤمن بما يقول)</a:t>
            </a:r>
            <a:endParaRPr lang="en-US" sz="2800" dirty="0"/>
          </a:p>
          <a:p>
            <a:pPr marL="0" indent="0" algn="just">
              <a:buNone/>
            </a:pPr>
            <a:r>
              <a:rPr lang="ar-SA" sz="2800" dirty="0"/>
              <a:t>وينصح الفرد (المصدر) عند الحديث لهذا الصنف من المستمعين بعدم الإفراط في وعظه، وأن يسعى بدلاً من ذلك إلى أن يكون مؤثراً عن طريق ما يلي :</a:t>
            </a:r>
            <a:endParaRPr lang="ar-EG" sz="2800" dirty="0"/>
          </a:p>
          <a:p>
            <a:pPr marL="0" indent="0" algn="just">
              <a:buNone/>
            </a:pPr>
            <a:r>
              <a:rPr lang="ar-SA" sz="2800" dirty="0"/>
              <a:t>توظيف الخبرات الحياتية،</a:t>
            </a:r>
            <a:r>
              <a:rPr lang="ar-EG" sz="2800" dirty="0"/>
              <a:t> </a:t>
            </a:r>
            <a:r>
              <a:rPr lang="ar-SA" sz="2800" dirty="0"/>
              <a:t>خلق جو من التجديد، استخدام المواد المرئية</a:t>
            </a:r>
            <a:r>
              <a:rPr lang="ar-EG" sz="2800" dirty="0"/>
              <a:t>، </a:t>
            </a:r>
            <a:r>
              <a:rPr lang="ar-SA" sz="2800" dirty="0"/>
              <a:t>حث المستمعين على المشاركة.</a:t>
            </a:r>
            <a:endParaRPr lang="en-US" sz="2800" dirty="0"/>
          </a:p>
        </p:txBody>
      </p:sp>
    </p:spTree>
    <p:extLst>
      <p:ext uri="{BB962C8B-B14F-4D97-AF65-F5344CB8AC3E}">
        <p14:creationId xmlns:p14="http://schemas.microsoft.com/office/powerpoint/2010/main" val="1033756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90066"/>
          </a:xfrm>
        </p:spPr>
        <p:txBody>
          <a:bodyPr>
            <a:noAutofit/>
          </a:bodyPr>
          <a:lstStyle/>
          <a:p>
            <a:r>
              <a:rPr lang="ar-SA" sz="3600" b="1" dirty="0">
                <a:solidFill>
                  <a:srgbClr val="0066FF"/>
                </a:solidFill>
              </a:rPr>
              <a:t>2 ) إقناع المستمع المحايد </a:t>
            </a:r>
            <a:r>
              <a:rPr lang="ar-SA" sz="3600" dirty="0">
                <a:solidFill>
                  <a:srgbClr val="0066FF"/>
                </a:solidFill>
              </a:rPr>
              <a:t>(الذي يستمع أولاً ثم يقرر)</a:t>
            </a:r>
            <a:endParaRPr lang="en-US" sz="3600" dirty="0">
              <a:solidFill>
                <a:srgbClr val="00B0F0"/>
              </a:solidFill>
            </a:endParaRPr>
          </a:p>
        </p:txBody>
      </p:sp>
      <p:sp>
        <p:nvSpPr>
          <p:cNvPr id="3" name="عنصر نائب للمحتوى 2"/>
          <p:cNvSpPr>
            <a:spLocks noGrp="1"/>
          </p:cNvSpPr>
          <p:nvPr>
            <p:ph idx="1"/>
          </p:nvPr>
        </p:nvSpPr>
        <p:spPr>
          <a:xfrm>
            <a:off x="179512" y="980728"/>
            <a:ext cx="8784976" cy="5688632"/>
          </a:xfrm>
        </p:spPr>
        <p:txBody>
          <a:bodyPr>
            <a:noAutofit/>
          </a:bodyPr>
          <a:lstStyle/>
          <a:p>
            <a:pPr marL="0" indent="0" algn="just">
              <a:buNone/>
            </a:pPr>
            <a:r>
              <a:rPr lang="ar-SA" sz="2400" dirty="0"/>
              <a:t>وينصح الفرد (المصدر) عند الحديث لهذا الصنف من المستمعين بأن لا يطرح موضوع حديثه بطريقة مسرحية، وأن يكون منطقياً من خلال الوسائل التالية :</a:t>
            </a:r>
            <a:endParaRPr lang="en-US" sz="2400" dirty="0"/>
          </a:p>
          <a:p>
            <a:pPr marL="0" indent="0" algn="just">
              <a:buNone/>
            </a:pPr>
            <a:r>
              <a:rPr lang="ar-SA" sz="2400" dirty="0"/>
              <a:t>أ  ) يبرهن على صحة ومصداقية الأدلة التي يطرحها .</a:t>
            </a:r>
            <a:endParaRPr lang="en-US" sz="2400" dirty="0"/>
          </a:p>
          <a:p>
            <a:pPr marL="0" indent="0" algn="just">
              <a:buNone/>
            </a:pPr>
            <a:r>
              <a:rPr lang="ar-SA" sz="2400" dirty="0"/>
              <a:t>ب ) يوضح للمستمعين كيف يمكن أن يتثبتوا من أدلته .</a:t>
            </a:r>
            <a:endParaRPr lang="en-US" sz="2400" dirty="0"/>
          </a:p>
          <a:p>
            <a:pPr marL="0" indent="0" algn="just">
              <a:buNone/>
            </a:pPr>
            <a:r>
              <a:rPr lang="ar-SA" sz="2400" dirty="0"/>
              <a:t>ج ) لا يغفل أياً من البيانات المهمة </a:t>
            </a:r>
            <a:r>
              <a:rPr lang="ar-SA" sz="2400" dirty="0" smtClean="0"/>
              <a:t>.</a:t>
            </a:r>
            <a:r>
              <a:rPr lang="ar-EG" sz="2400" dirty="0" smtClean="0"/>
              <a:t>           </a:t>
            </a:r>
            <a:r>
              <a:rPr lang="ar-SA" sz="2400" dirty="0" smtClean="0"/>
              <a:t>د </a:t>
            </a:r>
            <a:r>
              <a:rPr lang="ar-SA" sz="2400" dirty="0"/>
              <a:t>) يخصص وقتاً للأسئلة والإجابات .</a:t>
            </a:r>
            <a:endParaRPr lang="en-US" sz="2400" dirty="0"/>
          </a:p>
          <a:p>
            <a:pPr marL="0" indent="0" algn="just">
              <a:buNone/>
            </a:pPr>
            <a:r>
              <a:rPr lang="ar-SA" sz="2400" dirty="0"/>
              <a:t>هـ ) يوضح الطريقة التي استخدمها في عملية الاستنتاج </a:t>
            </a:r>
            <a:r>
              <a:rPr lang="ar-SA" sz="2400" dirty="0" smtClean="0"/>
              <a:t>المنطقي</a:t>
            </a:r>
            <a:r>
              <a:rPr lang="ar-EG" sz="2400" dirty="0" smtClean="0"/>
              <a:t>.</a:t>
            </a:r>
          </a:p>
          <a:p>
            <a:pPr marL="0" indent="0" algn="just">
              <a:buNone/>
            </a:pPr>
            <a:r>
              <a:rPr lang="ar-SA" sz="3000" b="1" dirty="0">
                <a:solidFill>
                  <a:srgbClr val="0066FF"/>
                </a:solidFill>
              </a:rPr>
              <a:t>3 ) إقناع المستمع </a:t>
            </a:r>
            <a:r>
              <a:rPr lang="ar-SA" sz="3000" b="1" dirty="0" smtClean="0">
                <a:solidFill>
                  <a:srgbClr val="0066FF"/>
                </a:solidFill>
              </a:rPr>
              <a:t>المعارض</a:t>
            </a:r>
            <a:r>
              <a:rPr lang="ar-EG" sz="3000" b="1" dirty="0" smtClean="0">
                <a:solidFill>
                  <a:srgbClr val="0066FF"/>
                </a:solidFill>
              </a:rPr>
              <a:t>: </a:t>
            </a:r>
            <a:r>
              <a:rPr lang="ar-EG" sz="2400" dirty="0" smtClean="0">
                <a:solidFill>
                  <a:srgbClr val="0066FF"/>
                </a:solidFill>
              </a:rPr>
              <a:t>وهو </a:t>
            </a:r>
            <a:r>
              <a:rPr lang="ar-SA" sz="2400" dirty="0">
                <a:solidFill>
                  <a:srgbClr val="0066FF"/>
                </a:solidFill>
              </a:rPr>
              <a:t>(الذي يخالف المتحدث الرأي ولا يثق أو لا يؤمن بما يقول</a:t>
            </a:r>
            <a:r>
              <a:rPr lang="ar-SA" sz="2400" dirty="0" smtClean="0">
                <a:solidFill>
                  <a:srgbClr val="0066FF"/>
                </a:solidFill>
              </a:rPr>
              <a:t>)</a:t>
            </a:r>
            <a:r>
              <a:rPr lang="ar-EG" sz="2400" dirty="0" smtClean="0">
                <a:solidFill>
                  <a:srgbClr val="0066FF"/>
                </a:solidFill>
              </a:rPr>
              <a:t>، </a:t>
            </a:r>
            <a:r>
              <a:rPr lang="ar-SA" sz="2400" dirty="0" smtClean="0"/>
              <a:t>وينصح </a:t>
            </a:r>
            <a:r>
              <a:rPr lang="ar-SA" sz="2400" dirty="0"/>
              <a:t>الفرد (المصدر) عند الحديث لهذا الصنف من المستمعين بأن لا يكون جدلياً، وأن يكون منطقياً من خلال الوسائل التالية :</a:t>
            </a:r>
            <a:endParaRPr lang="en-US" sz="2400" dirty="0"/>
          </a:p>
          <a:p>
            <a:pPr marL="0" indent="0" algn="just">
              <a:buNone/>
            </a:pPr>
            <a:r>
              <a:rPr lang="ar-SA" sz="2400" dirty="0"/>
              <a:t>أ ) يحدد موقف المستمع المعارض نحو القضية بدقة .</a:t>
            </a:r>
            <a:endParaRPr lang="en-US" sz="2400" dirty="0"/>
          </a:p>
          <a:p>
            <a:pPr marL="0" indent="0" algn="just">
              <a:buNone/>
            </a:pPr>
            <a:r>
              <a:rPr lang="ar-SA" sz="2400" dirty="0"/>
              <a:t>ب ) يتنازل مؤقتاً عن أي نقطة يمكنها إثارة الكثير من الجدل .</a:t>
            </a:r>
            <a:endParaRPr lang="en-US" sz="2400" dirty="0"/>
          </a:p>
          <a:p>
            <a:pPr marL="0" indent="0" algn="just">
              <a:buNone/>
            </a:pPr>
            <a:r>
              <a:rPr lang="ar-SA" sz="2400" dirty="0"/>
              <a:t>ج ) يظهر له أنه يحترم عقله وطريقة تفكيره .</a:t>
            </a:r>
            <a:endParaRPr lang="en-US" sz="2400" dirty="0"/>
          </a:p>
          <a:p>
            <a:pPr marL="0" indent="0" algn="just">
              <a:buNone/>
            </a:pPr>
            <a:r>
              <a:rPr lang="ar-SA" sz="2400" dirty="0"/>
              <a:t>د  ) لا يبالغ في طرح حجته الخاصة </a:t>
            </a:r>
            <a:r>
              <a:rPr lang="ar-SA" sz="2400" dirty="0" smtClean="0"/>
              <a:t>.</a:t>
            </a:r>
            <a:r>
              <a:rPr lang="ar-EG" sz="2400" dirty="0" smtClean="0"/>
              <a:t>      </a:t>
            </a:r>
            <a:r>
              <a:rPr lang="ar-SA" sz="2400" dirty="0" smtClean="0"/>
              <a:t>هـ </a:t>
            </a:r>
            <a:r>
              <a:rPr lang="ar-SA" sz="2400" dirty="0"/>
              <a:t>) يستخدم أسلوباً مشجعاً وودياً .</a:t>
            </a:r>
            <a:endParaRPr lang="en-US" sz="2400" dirty="0"/>
          </a:p>
          <a:p>
            <a:pPr marL="0" indent="0" algn="just">
              <a:buNone/>
            </a:pPr>
            <a:endParaRPr lang="ar-EG" sz="2400" b="1" dirty="0" smtClean="0">
              <a:solidFill>
                <a:srgbClr val="0066FF"/>
              </a:solidFill>
            </a:endParaRPr>
          </a:p>
          <a:p>
            <a:pPr marL="0" indent="0" algn="just">
              <a:buNone/>
            </a:pPr>
            <a:endParaRPr lang="en-US" sz="3000" dirty="0"/>
          </a:p>
        </p:txBody>
      </p:sp>
    </p:spTree>
    <p:extLst>
      <p:ext uri="{BB962C8B-B14F-4D97-AF65-F5344CB8AC3E}">
        <p14:creationId xmlns:p14="http://schemas.microsoft.com/office/powerpoint/2010/main" val="1289410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90066"/>
          </a:xfrm>
        </p:spPr>
        <p:txBody>
          <a:bodyPr>
            <a:noAutofit/>
          </a:bodyPr>
          <a:lstStyle/>
          <a:p>
            <a:r>
              <a:rPr lang="ar-SA" sz="3600" b="1" dirty="0">
                <a:solidFill>
                  <a:srgbClr val="0066FF"/>
                </a:solidFill>
              </a:rPr>
              <a:t>4 ) إقناع المستمع اللامبالي</a:t>
            </a:r>
            <a:endParaRPr lang="en-US" sz="3600" dirty="0">
              <a:solidFill>
                <a:srgbClr val="FF0000"/>
              </a:solidFill>
            </a:endParaRPr>
          </a:p>
        </p:txBody>
      </p:sp>
      <p:sp>
        <p:nvSpPr>
          <p:cNvPr id="3" name="عنصر نائب للمحتوى 2"/>
          <p:cNvSpPr>
            <a:spLocks noGrp="1"/>
          </p:cNvSpPr>
          <p:nvPr>
            <p:ph idx="1"/>
          </p:nvPr>
        </p:nvSpPr>
        <p:spPr>
          <a:xfrm>
            <a:off x="323528" y="1196752"/>
            <a:ext cx="8496944" cy="5256584"/>
          </a:xfrm>
        </p:spPr>
        <p:txBody>
          <a:bodyPr>
            <a:noAutofit/>
          </a:bodyPr>
          <a:lstStyle/>
          <a:p>
            <a:pPr marL="0" indent="0" algn="just">
              <a:buNone/>
            </a:pPr>
            <a:r>
              <a:rPr lang="ar-EG" sz="3000" dirty="0">
                <a:solidFill>
                  <a:srgbClr val="0066FF"/>
                </a:solidFill>
              </a:rPr>
              <a:t>وهو </a:t>
            </a:r>
            <a:r>
              <a:rPr lang="ar-SA" sz="3000" dirty="0">
                <a:solidFill>
                  <a:srgbClr val="0066FF"/>
                </a:solidFill>
              </a:rPr>
              <a:t>( الذي تفرض عليه ظروف ما أن يستمع)</a:t>
            </a:r>
            <a:endParaRPr lang="en-US" sz="3000" dirty="0">
              <a:solidFill>
                <a:srgbClr val="0066FF"/>
              </a:solidFill>
            </a:endParaRPr>
          </a:p>
          <a:p>
            <a:pPr marL="0" indent="0" algn="just">
              <a:buNone/>
            </a:pPr>
            <a:r>
              <a:rPr lang="ar-SA" sz="3000" dirty="0"/>
              <a:t>وينصح الفرد (المصدر) عند الحديث لهذا الصنف من المستمعين بأن لا يكون مملاً، وأن يكون متحمساً من خلال تجنب البدء بطريقة روتينية وإتباع الوسائل التالية :</a:t>
            </a:r>
            <a:endParaRPr lang="en-US" sz="3000" dirty="0"/>
          </a:p>
          <a:p>
            <a:pPr marL="0" indent="0" algn="just">
              <a:buNone/>
            </a:pPr>
            <a:r>
              <a:rPr lang="ar-SA" sz="3000" dirty="0"/>
              <a:t>أ ) استخدام سرعات متعددة وفعالة في عملية الإلقاء .</a:t>
            </a:r>
            <a:endParaRPr lang="en-US" sz="3000" dirty="0"/>
          </a:p>
          <a:p>
            <a:pPr marL="0" indent="0" algn="just">
              <a:buNone/>
            </a:pPr>
            <a:r>
              <a:rPr lang="ar-SA" sz="3000" dirty="0"/>
              <a:t>ب ) البحث عن إيضاحات جديدة وفريدة .</a:t>
            </a:r>
            <a:endParaRPr lang="en-US" sz="3000" dirty="0"/>
          </a:p>
          <a:p>
            <a:pPr marL="0" indent="0" algn="just">
              <a:buNone/>
            </a:pPr>
            <a:r>
              <a:rPr lang="ar-SA" sz="3000" dirty="0"/>
              <a:t>ج ) استخدام معلومات حديثة .</a:t>
            </a:r>
            <a:endParaRPr lang="en-US" sz="3000" dirty="0"/>
          </a:p>
          <a:p>
            <a:pPr marL="0" indent="0" algn="just">
              <a:buNone/>
            </a:pPr>
            <a:r>
              <a:rPr lang="ar-SA" sz="3000" dirty="0"/>
              <a:t>د  ) استخدام النموذج القصصي .</a:t>
            </a:r>
            <a:endParaRPr lang="en-US" sz="3000" dirty="0"/>
          </a:p>
          <a:p>
            <a:pPr marL="0" indent="0" algn="just">
              <a:buNone/>
            </a:pPr>
            <a:r>
              <a:rPr lang="ar-SA" sz="3000" dirty="0"/>
              <a:t>هـ ) تذكر أهمية وقيمة الدعاية والمرح .</a:t>
            </a:r>
            <a:endParaRPr lang="en-US" sz="3000" dirty="0"/>
          </a:p>
        </p:txBody>
      </p:sp>
    </p:spTree>
    <p:extLst>
      <p:ext uri="{BB962C8B-B14F-4D97-AF65-F5344CB8AC3E}">
        <p14:creationId xmlns:p14="http://schemas.microsoft.com/office/powerpoint/2010/main" val="1870420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490066"/>
          </a:xfrm>
        </p:spPr>
        <p:txBody>
          <a:bodyPr>
            <a:noAutofit/>
          </a:bodyPr>
          <a:lstStyle/>
          <a:p>
            <a:r>
              <a:rPr lang="ar-SA" sz="3600" b="1" dirty="0">
                <a:solidFill>
                  <a:srgbClr val="0066FF"/>
                </a:solidFill>
              </a:rPr>
              <a:t>ثالثاً : استعمال لغة الإشارة</a:t>
            </a:r>
            <a:endParaRPr lang="en-US" sz="3600" dirty="0">
              <a:solidFill>
                <a:srgbClr val="00B0F0"/>
              </a:solidFill>
            </a:endParaRPr>
          </a:p>
        </p:txBody>
      </p:sp>
      <p:sp>
        <p:nvSpPr>
          <p:cNvPr id="3" name="عنصر نائب للمحتوى 2"/>
          <p:cNvSpPr>
            <a:spLocks noGrp="1"/>
          </p:cNvSpPr>
          <p:nvPr>
            <p:ph idx="1"/>
          </p:nvPr>
        </p:nvSpPr>
        <p:spPr>
          <a:xfrm>
            <a:off x="179512" y="764704"/>
            <a:ext cx="8856984" cy="5976664"/>
          </a:xfrm>
        </p:spPr>
        <p:txBody>
          <a:bodyPr>
            <a:noAutofit/>
          </a:bodyPr>
          <a:lstStyle/>
          <a:p>
            <a:pPr marL="0" indent="0" algn="just">
              <a:buNone/>
            </a:pPr>
            <a:r>
              <a:rPr lang="ar-SA" sz="2400" b="1" dirty="0">
                <a:solidFill>
                  <a:srgbClr val="FF0000"/>
                </a:solidFill>
              </a:rPr>
              <a:t>ويقصد بها الوسائل غير اللفظية</a:t>
            </a:r>
            <a:r>
              <a:rPr lang="ar-SA" sz="2400" dirty="0"/>
              <a:t>: مثل </a:t>
            </a:r>
            <a:r>
              <a:rPr lang="ar-EG" sz="2400" dirty="0"/>
              <a:t>حركات</a:t>
            </a:r>
            <a:r>
              <a:rPr lang="ar-SA" sz="2400" dirty="0"/>
              <a:t> الجسم والإيماءات، وحركات العينين واليدين، وطريقة الجلوس والمشي، وطريقة اللبس والابتسامة وغيرها، وهي مهمة جداً في عملية الاتصال، ويكون لها في بعض الأحيان تأثير أقوى من الرسائل اللفظية حيث يميل الناس إلى تصديقها عندما يتعارض الاثنان.</a:t>
            </a:r>
            <a:endParaRPr lang="en-US" sz="2400" dirty="0"/>
          </a:p>
          <a:p>
            <a:pPr marL="0" indent="0" algn="just">
              <a:buNone/>
            </a:pPr>
            <a:r>
              <a:rPr lang="ar-SA" sz="2400" b="1" dirty="0">
                <a:solidFill>
                  <a:srgbClr val="FF0000"/>
                </a:solidFill>
              </a:rPr>
              <a:t>ولكي يزيد الفرد (المصدر) من فعاليته في استخدام لغة الإشارة يقوم بما يلي:</a:t>
            </a:r>
            <a:endParaRPr lang="en-US" sz="2400" dirty="0">
              <a:solidFill>
                <a:srgbClr val="FF0000"/>
              </a:solidFill>
            </a:endParaRPr>
          </a:p>
          <a:p>
            <a:pPr marL="0" indent="0" algn="just">
              <a:buNone/>
            </a:pPr>
            <a:r>
              <a:rPr lang="ar-SA" sz="2400" dirty="0"/>
              <a:t>1- أن ينظر في استماعه إلى عيني المتحدث باهتمام واحترام .</a:t>
            </a:r>
            <a:endParaRPr lang="en-US" sz="2400" dirty="0"/>
          </a:p>
          <a:p>
            <a:pPr marL="0" indent="0" algn="just">
              <a:buNone/>
            </a:pPr>
            <a:r>
              <a:rPr lang="ar-SA" sz="2400" dirty="0"/>
              <a:t>2- أن يقف ويجلس بطريقة جيدة وطبيعية غير مفتعلة أو مرتبكة أو غريبة .</a:t>
            </a:r>
            <a:endParaRPr lang="en-US" sz="2400" dirty="0"/>
          </a:p>
          <a:p>
            <a:pPr marL="0" indent="0" algn="just">
              <a:buNone/>
            </a:pPr>
            <a:r>
              <a:rPr lang="ar-SA" sz="2400" dirty="0"/>
              <a:t>3- أن يحافظ على الهدوء والسكينة عند الاتصال بالآخرين ويشعرهم بالراحة.</a:t>
            </a:r>
            <a:endParaRPr lang="en-US" sz="2400" dirty="0"/>
          </a:p>
          <a:p>
            <a:pPr marL="0" indent="0" algn="just">
              <a:buNone/>
            </a:pPr>
            <a:r>
              <a:rPr lang="ar-SA" sz="2400" dirty="0"/>
              <a:t>4- أن يكون لبسه دائماً نظيف ومرتب وغير غريب بحيث يفرض الاحترام والتقدير.</a:t>
            </a:r>
            <a:endParaRPr lang="en-US" sz="2400" dirty="0"/>
          </a:p>
          <a:p>
            <a:pPr marL="0" indent="0" algn="just">
              <a:buNone/>
            </a:pPr>
            <a:r>
              <a:rPr lang="ar-SA" sz="2400" dirty="0"/>
              <a:t>5- أن لا ينشغل بأي أعمال عندما يتحدث أو يستمع للآخرين ..</a:t>
            </a:r>
            <a:endParaRPr lang="en-US" sz="2400" dirty="0"/>
          </a:p>
          <a:p>
            <a:pPr marL="0" indent="0" algn="just">
              <a:buNone/>
            </a:pPr>
            <a:r>
              <a:rPr lang="ar-SA" sz="2400" dirty="0"/>
              <a:t>6- أن يستعمل حركات اليد والجسم وملامح الوجه الملائمة للرسالة.</a:t>
            </a:r>
            <a:endParaRPr lang="en-US" sz="2400" dirty="0"/>
          </a:p>
          <a:p>
            <a:pPr marL="0" indent="0" algn="just">
              <a:buNone/>
            </a:pPr>
            <a:r>
              <a:rPr lang="ar-SA" sz="2400" dirty="0"/>
              <a:t>7- أن يحافظ دائماً على إشراك المستمع معه في الحديث .</a:t>
            </a:r>
            <a:endParaRPr lang="en-US" sz="2400" dirty="0"/>
          </a:p>
          <a:p>
            <a:pPr marL="0" indent="0" algn="just">
              <a:buNone/>
            </a:pPr>
            <a:r>
              <a:rPr lang="ar-SA" sz="2400" dirty="0"/>
              <a:t>8- أن يستعمل نبرات صوته بشكل وواضح وواثق وبعيداً عن العدائية.</a:t>
            </a:r>
            <a:endParaRPr lang="en-US" sz="2400" dirty="0"/>
          </a:p>
          <a:p>
            <a:pPr marL="0" indent="0" algn="just">
              <a:buNone/>
            </a:pPr>
            <a:r>
              <a:rPr lang="ar-SA" sz="2400" dirty="0"/>
              <a:t>9- أن يحتفظ دائماً بالبشاشة والابتسامة.</a:t>
            </a:r>
            <a:endParaRPr lang="en-US" sz="2400" dirty="0"/>
          </a:p>
        </p:txBody>
      </p:sp>
    </p:spTree>
    <p:extLst>
      <p:ext uri="{BB962C8B-B14F-4D97-AF65-F5344CB8AC3E}">
        <p14:creationId xmlns:p14="http://schemas.microsoft.com/office/powerpoint/2010/main" val="676703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634082"/>
          </a:xfrm>
        </p:spPr>
        <p:txBody>
          <a:bodyPr>
            <a:noAutofit/>
          </a:bodyPr>
          <a:lstStyle/>
          <a:p>
            <a:r>
              <a:rPr lang="ar-SA" sz="3600" b="1" dirty="0">
                <a:solidFill>
                  <a:srgbClr val="0066FF"/>
                </a:solidFill>
              </a:rPr>
              <a:t>رابعاً : السؤال والمناقشة</a:t>
            </a:r>
            <a:endParaRPr lang="en-US" sz="3600" dirty="0">
              <a:solidFill>
                <a:srgbClr val="FF0000"/>
              </a:solidFill>
            </a:endParaRPr>
          </a:p>
        </p:txBody>
      </p:sp>
      <p:sp>
        <p:nvSpPr>
          <p:cNvPr id="3" name="عنصر نائب للمحتوى 2"/>
          <p:cNvSpPr>
            <a:spLocks noGrp="1"/>
          </p:cNvSpPr>
          <p:nvPr>
            <p:ph idx="1"/>
          </p:nvPr>
        </p:nvSpPr>
        <p:spPr>
          <a:xfrm>
            <a:off x="179512" y="836712"/>
            <a:ext cx="8784976" cy="5832648"/>
          </a:xfrm>
        </p:spPr>
        <p:txBody>
          <a:bodyPr>
            <a:noAutofit/>
          </a:bodyPr>
          <a:lstStyle/>
          <a:p>
            <a:pPr marL="0" indent="0" algn="just">
              <a:buNone/>
            </a:pPr>
            <a:r>
              <a:rPr lang="ar-EG" sz="2600" dirty="0"/>
              <a:t> </a:t>
            </a:r>
            <a:r>
              <a:rPr lang="ar-SA" sz="2600" dirty="0"/>
              <a:t>إن المتصل قبل أن يبدأ بعملية الاتصال يجب أن يسأل نفسه عن الهدف الذي يريد تحقيقه من الاتصال</a:t>
            </a:r>
            <a:r>
              <a:rPr lang="ar-EG" sz="2600" dirty="0"/>
              <a:t>،</a:t>
            </a:r>
            <a:r>
              <a:rPr lang="ar-SA" sz="2600" dirty="0"/>
              <a:t> وعلى ضوء هذا الهدف يمكن أن يختار كلماته ولهجته في مخاطبته للموظف.</a:t>
            </a:r>
            <a:r>
              <a:rPr lang="ar-EG" sz="2600" dirty="0"/>
              <a:t> </a:t>
            </a:r>
            <a:r>
              <a:rPr lang="ar-SA" sz="2600" dirty="0"/>
              <a:t>ولكي يضمن المدير فاعلية الاتصال لابد أن يعطي موظفيه الفرصة في أن يسألوا ويستفسروا وأن يشجعهم على المبادأة</a:t>
            </a:r>
            <a:r>
              <a:rPr lang="ar-EG" sz="2600" dirty="0"/>
              <a:t>،</a:t>
            </a:r>
            <a:r>
              <a:rPr lang="ar-SA" sz="2600" dirty="0"/>
              <a:t> وذلك بأن ينزع من نفوسهم الخوف من النقد، حيث  أن بعض المرؤوسين يخشون الاتصال برؤسائهم وقد يتجنبون ذلك بقدر استطاعتهم حتى لا يكتشف المدير مصادر ضعفهم، أو أنهم قد يتعرضون للارتباك عند مواجهته.</a:t>
            </a:r>
            <a:endParaRPr lang="en-US" sz="2600" dirty="0"/>
          </a:p>
          <a:p>
            <a:pPr marL="0" indent="0" algn="just">
              <a:buNone/>
            </a:pPr>
            <a:r>
              <a:rPr lang="ar-SA" sz="3000" b="1" dirty="0">
                <a:solidFill>
                  <a:srgbClr val="0066FF"/>
                </a:solidFill>
              </a:rPr>
              <a:t>خامساً : التقويم :</a:t>
            </a:r>
            <a:endParaRPr lang="en-US" sz="3000" dirty="0">
              <a:solidFill>
                <a:srgbClr val="0066FF"/>
              </a:solidFill>
            </a:endParaRPr>
          </a:p>
          <a:p>
            <a:pPr marL="0" indent="0" algn="just">
              <a:buNone/>
            </a:pPr>
            <a:r>
              <a:rPr lang="ar-EG" sz="2600" dirty="0"/>
              <a:t>     </a:t>
            </a:r>
            <a:r>
              <a:rPr lang="ar-SA" sz="2600" dirty="0"/>
              <a:t>إن تقويم المدير لاتصالاته يفيد كأسلوب رقابة وأسلوب تحفيز إذ أنه يساعد على الأداء ويعمل على تحسينه. فالمدير الفعال هو الذي يقف على رد فعل رسالته من جانب مستقبلها، ويمكنه أن يعتمد في تقويم اتصالاته على المعلومات المرتدة من موظفيه وذلك من خلا</a:t>
            </a:r>
            <a:r>
              <a:rPr lang="ar-EG" sz="2600" dirty="0"/>
              <a:t>ل</a:t>
            </a:r>
            <a:r>
              <a:rPr lang="ar-SA" sz="2600" dirty="0"/>
              <a:t> ردود الفعل التي يظهرها موظفوه تجاه المعلومات التي يرسلها، والتي تكون في صورة أسئلة واستفسارات أو انتقادات أو اقتراحات، وهذه تفيد في تعديل ما قاله أو ما سيقوله في المستقبل .</a:t>
            </a:r>
            <a:endParaRPr lang="en-US" sz="2600" dirty="0"/>
          </a:p>
        </p:txBody>
      </p:sp>
    </p:spTree>
    <p:extLst>
      <p:ext uri="{BB962C8B-B14F-4D97-AF65-F5344CB8AC3E}">
        <p14:creationId xmlns:p14="http://schemas.microsoft.com/office/powerpoint/2010/main" val="242263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634082"/>
          </a:xfrm>
        </p:spPr>
        <p:txBody>
          <a:bodyPr>
            <a:noAutofit/>
          </a:bodyPr>
          <a:lstStyle/>
          <a:p>
            <a:r>
              <a:rPr lang="ar-SA" sz="3600" b="1" dirty="0">
                <a:solidFill>
                  <a:srgbClr val="0066FF"/>
                </a:solidFill>
              </a:rPr>
              <a:t>سادساً: الاستجابة</a:t>
            </a:r>
            <a:endParaRPr lang="en-US" sz="3600" dirty="0">
              <a:solidFill>
                <a:srgbClr val="00B0F0"/>
              </a:solidFill>
            </a:endParaRPr>
          </a:p>
        </p:txBody>
      </p:sp>
      <p:sp>
        <p:nvSpPr>
          <p:cNvPr id="3" name="عنصر نائب للمحتوى 2"/>
          <p:cNvSpPr>
            <a:spLocks noGrp="1"/>
          </p:cNvSpPr>
          <p:nvPr>
            <p:ph idx="1"/>
          </p:nvPr>
        </p:nvSpPr>
        <p:spPr>
          <a:xfrm>
            <a:off x="323528" y="1340768"/>
            <a:ext cx="8424936" cy="4968552"/>
          </a:xfrm>
        </p:spPr>
        <p:txBody>
          <a:bodyPr>
            <a:noAutofit/>
          </a:bodyPr>
          <a:lstStyle/>
          <a:p>
            <a:pPr marL="0" indent="0" algn="just">
              <a:buNone/>
            </a:pPr>
            <a:r>
              <a:rPr lang="ar-EG" sz="3000" dirty="0"/>
              <a:t> </a:t>
            </a:r>
            <a:r>
              <a:rPr lang="ar-SA" sz="3000" dirty="0"/>
              <a:t>وتعني ملاحظة المدير لمتطلبات الموقف في كلماته وقراراته ورسائله وتصرفاته الرسمية وغير الرسمية، بحيث يغتنم الفرصة عندما تلوح لكي ينقل كل ما هو مفيد أو ذو قيمة أو يساعد على فهم المعلومات، ويراعي المعوقات النفسية والتنظيمية التي قد تعطل الاتصالات، ويتفهم الظروف المحيطة بالموقف بما في ذلك شخصيات واتجاهات من يتصل بهم، ومدى فهمهم لكلامه.</a:t>
            </a:r>
            <a:endParaRPr lang="en-US" sz="3000" dirty="0"/>
          </a:p>
        </p:txBody>
      </p:sp>
    </p:spTree>
    <p:extLst>
      <p:ext uri="{BB962C8B-B14F-4D97-AF65-F5344CB8AC3E}">
        <p14:creationId xmlns:p14="http://schemas.microsoft.com/office/powerpoint/2010/main" val="264507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2967335"/>
            <a:ext cx="6552728" cy="1569660"/>
          </a:xfrm>
          <a:prstGeom prst="rect">
            <a:avLst/>
          </a:prstGeom>
        </p:spPr>
        <p:txBody>
          <a:bodyPr wrap="square">
            <a:spAutoFit/>
          </a:bodyPr>
          <a:lstStyle/>
          <a:p>
            <a:pPr algn="ctr"/>
            <a:r>
              <a:rPr lang="ar-JO" sz="6000" b="1" dirty="0">
                <a:solidFill>
                  <a:srgbClr val="0066FF"/>
                </a:solidFill>
                <a:latin typeface="Arial Unicode MS" pitchFamily="34" charset="-128"/>
                <a:cs typeface="Times New Roman" pitchFamily="18" charset="0"/>
              </a:rPr>
              <a:t>شكراً لحسن متابعتكم</a:t>
            </a:r>
            <a:r>
              <a:rPr lang="fr-FR" sz="6000" b="1" dirty="0">
                <a:latin typeface="Arial Unicode MS" pitchFamily="34" charset="-128"/>
              </a:rPr>
              <a:t> </a:t>
            </a:r>
            <a:r>
              <a:rPr lang="fr-FR" dirty="0">
                <a:latin typeface="Arial Unicode MS" pitchFamily="34" charset="-128"/>
              </a:rPr>
              <a:t/>
            </a:r>
            <a:br>
              <a:rPr lang="fr-FR" dirty="0">
                <a:latin typeface="Arial Unicode MS" pitchFamily="34" charset="-128"/>
              </a:rPr>
            </a:br>
            <a:r>
              <a:rPr lang="fr-FR" dirty="0">
                <a:latin typeface="Arial Unicode MS" pitchFamily="34" charset="-128"/>
              </a:rPr>
              <a:t/>
            </a:r>
            <a:br>
              <a:rPr lang="fr-FR" dirty="0">
                <a:latin typeface="Arial Unicode MS" pitchFamily="34" charset="-128"/>
              </a:rPr>
            </a:br>
            <a:endParaRPr lang="ar-EG" dirty="0"/>
          </a:p>
        </p:txBody>
      </p:sp>
    </p:spTree>
    <p:extLst>
      <p:ext uri="{BB962C8B-B14F-4D97-AF65-F5344CB8AC3E}">
        <p14:creationId xmlns:p14="http://schemas.microsoft.com/office/powerpoint/2010/main" val="17119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EG" b="1" dirty="0">
                <a:solidFill>
                  <a:srgbClr val="0066FF"/>
                </a:solidFill>
              </a:rPr>
              <a:t>مقومات الاتصال الفعال</a:t>
            </a:r>
            <a:endParaRPr lang="ar-EG" dirty="0">
              <a:solidFill>
                <a:srgbClr val="FF0000"/>
              </a:solidFill>
            </a:endParaRPr>
          </a:p>
        </p:txBody>
      </p:sp>
      <p:sp>
        <p:nvSpPr>
          <p:cNvPr id="3" name="عنصر نائب للمحتوى 2"/>
          <p:cNvSpPr>
            <a:spLocks noGrp="1"/>
          </p:cNvSpPr>
          <p:nvPr>
            <p:ph idx="1"/>
          </p:nvPr>
        </p:nvSpPr>
        <p:spPr>
          <a:xfrm>
            <a:off x="179512" y="980728"/>
            <a:ext cx="8784976" cy="5688632"/>
          </a:xfrm>
        </p:spPr>
        <p:txBody>
          <a:bodyPr>
            <a:normAutofit fontScale="77500" lnSpcReduction="20000"/>
          </a:bodyPr>
          <a:lstStyle/>
          <a:p>
            <a:pPr marL="0" indent="0">
              <a:buNone/>
              <a:defRPr/>
            </a:pPr>
            <a:r>
              <a:rPr lang="ar-SA" sz="3600" b="1" dirty="0">
                <a:solidFill>
                  <a:srgbClr val="FF0000"/>
                </a:solidFill>
              </a:rPr>
              <a:t>العوامل الثلاثة الرئيسية التي يتوقف عليها نجاح أو فاعلية عملية الاتصال:-</a:t>
            </a:r>
            <a:endParaRPr lang="en-US" sz="3600" dirty="0">
              <a:solidFill>
                <a:srgbClr val="FF0000"/>
              </a:solidFill>
            </a:endParaRPr>
          </a:p>
          <a:p>
            <a:pPr marL="514350" indent="-514350">
              <a:buFont typeface="+mj-lt"/>
              <a:buAutoNum type="arabicPeriod"/>
              <a:defRPr/>
            </a:pPr>
            <a:r>
              <a:rPr lang="ar-SA" sz="3600" dirty="0"/>
              <a:t>كفاءة وجود عملية الإرسال من المرسل .</a:t>
            </a:r>
            <a:endParaRPr lang="en-US" sz="3600" dirty="0"/>
          </a:p>
          <a:p>
            <a:pPr marL="514350" indent="-514350">
              <a:buFont typeface="+mj-lt"/>
              <a:buAutoNum type="arabicPeriod"/>
              <a:defRPr/>
            </a:pPr>
            <a:r>
              <a:rPr lang="ar-SA" sz="3600" dirty="0"/>
              <a:t>ضمان إدراك وفهم الرسالة من المستقبل .</a:t>
            </a:r>
            <a:endParaRPr lang="en-US" sz="3600" dirty="0"/>
          </a:p>
          <a:p>
            <a:pPr marL="514350" indent="-514350">
              <a:buFont typeface="+mj-lt"/>
              <a:buAutoNum type="arabicPeriod"/>
              <a:defRPr/>
            </a:pPr>
            <a:r>
              <a:rPr lang="ar-SA" sz="3600" dirty="0"/>
              <a:t>انعدام أو تقليل عوامل التشويش على الإتصال .</a:t>
            </a:r>
            <a:endParaRPr lang="en-US" sz="3600" dirty="0"/>
          </a:p>
          <a:p>
            <a:pPr marL="0" indent="0">
              <a:buNone/>
              <a:defRPr/>
            </a:pPr>
            <a:r>
              <a:rPr lang="ar-SA" sz="3600" b="1" dirty="0">
                <a:solidFill>
                  <a:srgbClr val="0066FF"/>
                </a:solidFill>
              </a:rPr>
              <a:t>و</a:t>
            </a:r>
            <a:r>
              <a:rPr lang="ar-EG" sz="3600" b="1" dirty="0">
                <a:solidFill>
                  <a:srgbClr val="0066FF"/>
                </a:solidFill>
              </a:rPr>
              <a:t>يمكن تحديد </a:t>
            </a:r>
            <a:r>
              <a:rPr lang="ar-SA" sz="3600" b="1" dirty="0">
                <a:solidFill>
                  <a:srgbClr val="0066FF"/>
                </a:solidFill>
              </a:rPr>
              <a:t>المقومات التي تضمن كفاءة وفاعلية العملية الاتصالية</a:t>
            </a:r>
            <a:endParaRPr lang="ar-EG" sz="3600" b="1" dirty="0">
              <a:solidFill>
                <a:srgbClr val="0066FF"/>
              </a:solidFill>
            </a:endParaRPr>
          </a:p>
          <a:p>
            <a:pPr marL="0" indent="0">
              <a:buNone/>
              <a:defRPr/>
            </a:pPr>
            <a:r>
              <a:rPr lang="ar-EG" sz="3600" b="1" dirty="0">
                <a:solidFill>
                  <a:srgbClr val="FF0000"/>
                </a:solidFill>
              </a:rPr>
              <a:t>1. </a:t>
            </a:r>
            <a:r>
              <a:rPr lang="ar-SA" sz="3600" b="1" dirty="0">
                <a:solidFill>
                  <a:srgbClr val="FF0000"/>
                </a:solidFill>
              </a:rPr>
              <a:t>توفر مهارات الاتصال :</a:t>
            </a:r>
            <a:endParaRPr lang="en-US" sz="3600" dirty="0">
              <a:solidFill>
                <a:srgbClr val="FF0000"/>
              </a:solidFill>
            </a:endParaRPr>
          </a:p>
          <a:p>
            <a:pPr marL="0" indent="0" algn="just">
              <a:buNone/>
              <a:defRPr/>
            </a:pPr>
            <a:r>
              <a:rPr lang="ar-EG" sz="3600" dirty="0"/>
              <a:t>   </a:t>
            </a:r>
            <a:r>
              <a:rPr lang="ar-SA" sz="3600" dirty="0"/>
              <a:t>الاتصال عملية تحتاج إلي اكتساب </a:t>
            </a:r>
            <a:r>
              <a:rPr lang="ar-EG" sz="3600" dirty="0"/>
              <a:t>ال</a:t>
            </a:r>
            <a:r>
              <a:rPr lang="ar-SA" sz="3600" dirty="0"/>
              <a:t>مهارات اللازمة لتحقيق الفاعلية والنجاح للقائمين بها . والعمل على تنمية هذه المهارات بحيث يستطيع المشارك في عملية الاتصال التعبير الواضح والدقيق عن مشاعره أو استيعاب ما يقوله الآخرين . ومن المهارات الأساسية، مهارة إرسال واستقبال المعلومات في الاتجاهين بما يساعد الأفراد على بناء علاقات اتصالية فعالة. </a:t>
            </a:r>
            <a:endParaRPr lang="ar-EG" sz="3600" dirty="0"/>
          </a:p>
          <a:p>
            <a:pPr marL="0" indent="0" algn="just">
              <a:buNone/>
              <a:defRPr/>
            </a:pPr>
            <a:r>
              <a:rPr lang="ar-EG" sz="3600" dirty="0"/>
              <a:t>  </a:t>
            </a:r>
            <a:r>
              <a:rPr lang="ar-SA" sz="3600" dirty="0"/>
              <a:t>ويجب على المرسل أن يدرك بدرجة عالية وضوح الهدف من الاتصال وتكون لديه إجابة واضحة على كيفية صياغة الرسالة بطريقة تمكن الفرد المستقبل لها من تفسيرها بدرجة عالية الدقة.</a:t>
            </a:r>
            <a:r>
              <a:rPr lang="ar-SA" sz="3600" b="1" dirty="0"/>
              <a:t> </a:t>
            </a:r>
            <a:endParaRPr lang="en-US" sz="3600" dirty="0"/>
          </a:p>
          <a:p>
            <a:endParaRPr lang="ar-EG" dirty="0"/>
          </a:p>
        </p:txBody>
      </p:sp>
    </p:spTree>
    <p:extLst>
      <p:ext uri="{BB962C8B-B14F-4D97-AF65-F5344CB8AC3E}">
        <p14:creationId xmlns:p14="http://schemas.microsoft.com/office/powerpoint/2010/main" val="280020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SA" b="1" dirty="0">
                <a:solidFill>
                  <a:srgbClr val="0066FF"/>
                </a:solidFill>
              </a:rPr>
              <a:t>2- الوضوح والتناسق المعرفي</a:t>
            </a:r>
            <a:r>
              <a:rPr lang="en-US" b="1" dirty="0"/>
              <a:t> </a:t>
            </a:r>
            <a:endParaRPr lang="en-US" dirty="0"/>
          </a:p>
        </p:txBody>
      </p:sp>
      <p:sp>
        <p:nvSpPr>
          <p:cNvPr id="3" name="عنصر نائب للمحتوى 2"/>
          <p:cNvSpPr>
            <a:spLocks noGrp="1"/>
          </p:cNvSpPr>
          <p:nvPr>
            <p:ph idx="1"/>
          </p:nvPr>
        </p:nvSpPr>
        <p:spPr>
          <a:xfrm>
            <a:off x="457200" y="1268760"/>
            <a:ext cx="8363272" cy="5184576"/>
          </a:xfrm>
        </p:spPr>
        <p:txBody>
          <a:bodyPr>
            <a:normAutofit fontScale="92500" lnSpcReduction="10000"/>
          </a:bodyPr>
          <a:lstStyle/>
          <a:p>
            <a:pPr marL="0" indent="0" algn="just">
              <a:buNone/>
            </a:pPr>
            <a:r>
              <a:rPr lang="ar-SA" dirty="0"/>
              <a:t>تتحقق فعالية عملية الاتصال عندما يكون الأفراد المشاركون فيها على درجة عالة من الوعي بمكوناتها ومقوماتها وأهدافها</a:t>
            </a:r>
            <a:r>
              <a:rPr lang="ar-EG" dirty="0"/>
              <a:t>،</a:t>
            </a:r>
            <a:r>
              <a:rPr lang="ar-SA" dirty="0"/>
              <a:t> ف</a:t>
            </a:r>
            <a:r>
              <a:rPr lang="ar-EG" dirty="0"/>
              <a:t>إ</a:t>
            </a:r>
            <a:r>
              <a:rPr lang="ar-SA" dirty="0" err="1"/>
              <a:t>ستقبال</a:t>
            </a:r>
            <a:r>
              <a:rPr lang="ar-SA" dirty="0"/>
              <a:t> الفرد لمعلومات ناقصة أو غامضة أو غير كافية أو متناقصة يخلق حالة من التوتر</a:t>
            </a:r>
            <a:r>
              <a:rPr lang="ar-EG" dirty="0"/>
              <a:t>،</a:t>
            </a:r>
            <a:r>
              <a:rPr lang="ar-SA" dirty="0"/>
              <a:t> تؤدي إلي اتجاه الفرد للسعي للحصول على معلومات جديدة لتخفيف أو منع حالة التوتر، ويمكن أن يتحقق ذلك عن طريق إضافة أو تغيير عناصر معرفية</a:t>
            </a:r>
            <a:r>
              <a:rPr lang="ar-EG" dirty="0"/>
              <a:t>،</a:t>
            </a:r>
            <a:r>
              <a:rPr lang="ar-SA" dirty="0"/>
              <a:t> أو العمل على تقليل أهمية بعض هذه العناصر.</a:t>
            </a:r>
            <a:endParaRPr lang="ar-EG" dirty="0"/>
          </a:p>
          <a:p>
            <a:pPr marL="0" indent="0" algn="just">
              <a:buNone/>
            </a:pPr>
            <a:r>
              <a:rPr lang="ar-EG" dirty="0"/>
              <a:t> </a:t>
            </a:r>
            <a:r>
              <a:rPr lang="ar-SA" dirty="0"/>
              <a:t> ويؤكد ذلك على أهمية البعد النفسي للفرد في محاولته للوصول إلي درجة معينة من الاتساق في معارفه وسلوكه واتجاهاته</a:t>
            </a:r>
            <a:r>
              <a:rPr lang="ar-EG" dirty="0"/>
              <a:t>،</a:t>
            </a:r>
            <a:r>
              <a:rPr lang="ar-SA" dirty="0"/>
              <a:t> وفي العمل على المحافظة على هذا المستوي من الاتساق</a:t>
            </a:r>
            <a:r>
              <a:rPr lang="ar-EG" dirty="0"/>
              <a:t>، </a:t>
            </a:r>
            <a:r>
              <a:rPr lang="ar-SA" dirty="0"/>
              <a:t>فالإنسان يشعر بالراحة حينما يكون هناك اتساقاً في مسلكه تجاه المواقف والأحداث المختلفة في الحياة .</a:t>
            </a:r>
            <a:endParaRPr lang="en-US" dirty="0"/>
          </a:p>
          <a:p>
            <a:pPr marL="0" indent="0">
              <a:buNone/>
            </a:pPr>
            <a:endParaRPr lang="ar-EG" dirty="0"/>
          </a:p>
        </p:txBody>
      </p:sp>
    </p:spTree>
    <p:extLst>
      <p:ext uri="{BB962C8B-B14F-4D97-AF65-F5344CB8AC3E}">
        <p14:creationId xmlns:p14="http://schemas.microsoft.com/office/powerpoint/2010/main" val="370577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SA" sz="3600" b="1" dirty="0">
                <a:solidFill>
                  <a:srgbClr val="0066FF"/>
                </a:solidFill>
              </a:rPr>
              <a:t>3- القدرة على مقاومة المؤثرات الخارجية </a:t>
            </a:r>
            <a:r>
              <a:rPr lang="ar-SA" sz="3600" b="1" dirty="0" smtClean="0">
                <a:solidFill>
                  <a:srgbClr val="0066FF"/>
                </a:solidFill>
              </a:rPr>
              <a:t>والذاتية</a:t>
            </a:r>
            <a:r>
              <a:rPr lang="en-US" sz="3600" b="1" dirty="0"/>
              <a:t> </a:t>
            </a:r>
            <a:endParaRPr lang="en-US" sz="3600" dirty="0"/>
          </a:p>
        </p:txBody>
      </p:sp>
      <p:sp>
        <p:nvSpPr>
          <p:cNvPr id="3" name="عنصر نائب للمحتوى 2"/>
          <p:cNvSpPr>
            <a:spLocks noGrp="1"/>
          </p:cNvSpPr>
          <p:nvPr>
            <p:ph idx="1"/>
          </p:nvPr>
        </p:nvSpPr>
        <p:spPr>
          <a:xfrm>
            <a:off x="467544" y="1052736"/>
            <a:ext cx="8352928" cy="5544616"/>
          </a:xfrm>
        </p:spPr>
        <p:txBody>
          <a:bodyPr>
            <a:noAutofit/>
          </a:bodyPr>
          <a:lstStyle/>
          <a:p>
            <a:pPr marL="0" indent="0" algn="just">
              <a:buNone/>
            </a:pPr>
            <a:r>
              <a:rPr lang="ar-SA" sz="3000" dirty="0"/>
              <a:t>تمثل القدرة الداخلية للأفراد في مقاومة الاستجابة للمؤثرات الخارجية أهمية كبيرة في فعالية الاتصال</a:t>
            </a:r>
            <a:r>
              <a:rPr lang="ar-EG" sz="3000" dirty="0"/>
              <a:t>،</a:t>
            </a:r>
            <a:r>
              <a:rPr lang="ar-SA" sz="3000" dirty="0"/>
              <a:t> فالاستجابة للمؤثرات الخارجية يعنى استسلام الفرد لهذه المؤثرات</a:t>
            </a:r>
            <a:r>
              <a:rPr lang="ar-EG" sz="3000" dirty="0"/>
              <a:t>، </a:t>
            </a:r>
            <a:r>
              <a:rPr lang="ar-SA" sz="3000" dirty="0"/>
              <a:t>وبالتالي </a:t>
            </a:r>
            <a:r>
              <a:rPr lang="ar-EG" sz="3000" dirty="0"/>
              <a:t>ي</a:t>
            </a:r>
            <a:r>
              <a:rPr lang="ar-SA" sz="3000" dirty="0"/>
              <a:t>س</a:t>
            </a:r>
            <a:r>
              <a:rPr lang="ar-EG" sz="3000" dirty="0"/>
              <a:t>لك س</a:t>
            </a:r>
            <a:r>
              <a:rPr lang="ar-SA" sz="3000" dirty="0"/>
              <a:t>لوك غير مناسب لا يقره المجتمع رغم أنه قد يتم في الخفاء</a:t>
            </a:r>
            <a:r>
              <a:rPr lang="ar-EG" sz="3000" dirty="0"/>
              <a:t>، </a:t>
            </a:r>
            <a:r>
              <a:rPr lang="ar-SA" sz="3000" dirty="0"/>
              <a:t>ويشمل ذلك أيضاً قدرة الفرد على مقاومة الرغبات الداخلية التي تؤدي ظهورها إلي تقلي</a:t>
            </a:r>
            <a:r>
              <a:rPr lang="ar-EG" sz="3000" dirty="0"/>
              <a:t>ل</a:t>
            </a:r>
            <a:r>
              <a:rPr lang="ar-SA" sz="3000" dirty="0"/>
              <a:t> كفاءة العملية الاتصالية، وبصفة خاصة قدرة الفرد على طرد أمور الشعوذة أو الهواجس أو الأمور التي تبدو أنها لا تتفق مع المعايير الأخلاقية، ويستطيع الفرد أن يمارس نوعاً </a:t>
            </a:r>
            <a:r>
              <a:rPr lang="ar-EG" sz="3000" dirty="0"/>
              <a:t>م</a:t>
            </a:r>
            <a:r>
              <a:rPr lang="ar-SA" sz="3000" dirty="0"/>
              <a:t>ن الضبط المعرفي السلوكي أثناء الاتصال عندما ينجح في التحكم في وقف تدفق المعلومات والمؤثرات والمعتقدات الخاطئة.</a:t>
            </a:r>
            <a:endParaRPr lang="en-US" sz="3000" dirty="0"/>
          </a:p>
        </p:txBody>
      </p:sp>
    </p:spTree>
    <p:extLst>
      <p:ext uri="{BB962C8B-B14F-4D97-AF65-F5344CB8AC3E}">
        <p14:creationId xmlns:p14="http://schemas.microsoft.com/office/powerpoint/2010/main" val="254065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fontScale="90000"/>
          </a:bodyPr>
          <a:lstStyle/>
          <a:p>
            <a:r>
              <a:rPr lang="ar-SA" sz="3600" b="1" dirty="0">
                <a:solidFill>
                  <a:srgbClr val="0066FF"/>
                </a:solidFill>
              </a:rPr>
              <a:t>4- تنشيط السلوك الاتصالي </a:t>
            </a:r>
            <a:r>
              <a:rPr lang="en-US" b="1" dirty="0"/>
              <a:t> </a:t>
            </a:r>
            <a:endParaRPr lang="en-US" dirty="0"/>
          </a:p>
        </p:txBody>
      </p:sp>
      <p:sp>
        <p:nvSpPr>
          <p:cNvPr id="3" name="عنصر نائب للمحتوى 2"/>
          <p:cNvSpPr>
            <a:spLocks noGrp="1"/>
          </p:cNvSpPr>
          <p:nvPr>
            <p:ph idx="1"/>
          </p:nvPr>
        </p:nvSpPr>
        <p:spPr>
          <a:xfrm>
            <a:off x="611560" y="1196752"/>
            <a:ext cx="8136904" cy="5400600"/>
          </a:xfrm>
        </p:spPr>
        <p:txBody>
          <a:bodyPr>
            <a:noAutofit/>
          </a:bodyPr>
          <a:lstStyle/>
          <a:p>
            <a:pPr marL="0" indent="0" algn="just">
              <a:buNone/>
              <a:defRPr/>
            </a:pPr>
            <a:r>
              <a:rPr lang="ar-EG" sz="2800" dirty="0"/>
              <a:t> </a:t>
            </a:r>
            <a:r>
              <a:rPr lang="ar-SA" sz="3000" dirty="0"/>
              <a:t>الاتصال ظاهرة اجتماعية ونفسية، ويقف وراء الاتصال قوي محركة وموجهة لتنشيط عمليات التبادل المعرفي بين طرفي عملية الاتصال.</a:t>
            </a:r>
            <a:endParaRPr lang="en-US" sz="3000" dirty="0"/>
          </a:p>
          <a:p>
            <a:pPr marL="0" indent="0" algn="just">
              <a:buNone/>
              <a:defRPr/>
            </a:pPr>
            <a:r>
              <a:rPr lang="ar-SA" sz="3000" b="1" dirty="0">
                <a:solidFill>
                  <a:srgbClr val="00B050"/>
                </a:solidFill>
              </a:rPr>
              <a:t>ويتوقف تنشيط السلوك الاتصالي على ثلاث وظائف:-</a:t>
            </a:r>
            <a:endParaRPr lang="en-US" sz="3000" dirty="0">
              <a:solidFill>
                <a:srgbClr val="00B050"/>
              </a:solidFill>
            </a:endParaRPr>
          </a:p>
          <a:p>
            <a:pPr algn="just">
              <a:buFont typeface="Wingdings" pitchFamily="2" charset="2"/>
              <a:buChar char="ü"/>
              <a:defRPr/>
            </a:pPr>
            <a:r>
              <a:rPr lang="ar-SA" sz="3000" b="1" dirty="0">
                <a:solidFill>
                  <a:srgbClr val="FF0000"/>
                </a:solidFill>
              </a:rPr>
              <a:t>الوظيفة الأولى </a:t>
            </a:r>
            <a:r>
              <a:rPr lang="ar-SA" sz="3000" dirty="0"/>
              <a:t>هو التنشيط والتحريك.</a:t>
            </a:r>
            <a:endParaRPr lang="en-US" sz="3000" dirty="0"/>
          </a:p>
          <a:p>
            <a:pPr algn="just">
              <a:buFont typeface="Wingdings" pitchFamily="2" charset="2"/>
              <a:buChar char="ü"/>
              <a:defRPr/>
            </a:pPr>
            <a:r>
              <a:rPr lang="ar-SA" sz="3000" b="1" dirty="0">
                <a:solidFill>
                  <a:srgbClr val="FF0000"/>
                </a:solidFill>
              </a:rPr>
              <a:t>الوظيفة الثانية </a:t>
            </a:r>
            <a:r>
              <a:rPr lang="ar-SA" sz="3000" dirty="0"/>
              <a:t>هو التنظيم والتوجيه.</a:t>
            </a:r>
            <a:endParaRPr lang="en-US" sz="3000" dirty="0"/>
          </a:p>
          <a:p>
            <a:pPr algn="just">
              <a:buFont typeface="Wingdings" pitchFamily="2" charset="2"/>
              <a:buChar char="ü"/>
              <a:defRPr/>
            </a:pPr>
            <a:r>
              <a:rPr lang="ar-SA" sz="3000" b="1" dirty="0">
                <a:solidFill>
                  <a:srgbClr val="FF0000"/>
                </a:solidFill>
              </a:rPr>
              <a:t>الوظيفة الثالثة </a:t>
            </a:r>
            <a:r>
              <a:rPr lang="ar-SA" sz="3000" dirty="0"/>
              <a:t>هي التقييم ( التغذية العكسية </a:t>
            </a:r>
            <a:r>
              <a:rPr lang="en-US" sz="3000" dirty="0"/>
              <a:t>Feed back</a:t>
            </a:r>
            <a:r>
              <a:rPr lang="ar-SA" sz="3000" dirty="0"/>
              <a:t>) .</a:t>
            </a:r>
            <a:endParaRPr lang="en-US" sz="3000" dirty="0"/>
          </a:p>
          <a:p>
            <a:pPr marL="0" indent="0" algn="just">
              <a:buNone/>
              <a:defRPr/>
            </a:pPr>
            <a:r>
              <a:rPr lang="ar-SA" sz="3000" dirty="0"/>
              <a:t>وبهذه الوظائف الثلاث يمكن أن يكون الاتصال سلوكا نشطاً وتحركاً ومنظماً وموجهاً ومقيماً.</a:t>
            </a:r>
            <a:endParaRPr lang="en-US" sz="3000" dirty="0"/>
          </a:p>
        </p:txBody>
      </p:sp>
    </p:spTree>
    <p:extLst>
      <p:ext uri="{BB962C8B-B14F-4D97-AF65-F5344CB8AC3E}">
        <p14:creationId xmlns:p14="http://schemas.microsoft.com/office/powerpoint/2010/main" val="220692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a:bodyPr>
          <a:lstStyle/>
          <a:p>
            <a:r>
              <a:rPr lang="ar-SA" sz="3600" b="1" dirty="0">
                <a:solidFill>
                  <a:srgbClr val="0066FF"/>
                </a:solidFill>
              </a:rPr>
              <a:t>5- بيئة الاتصال</a:t>
            </a:r>
            <a:endParaRPr lang="en-US" sz="3600" dirty="0">
              <a:solidFill>
                <a:srgbClr val="00B0F0"/>
              </a:solidFill>
            </a:endParaRPr>
          </a:p>
        </p:txBody>
      </p:sp>
      <p:sp>
        <p:nvSpPr>
          <p:cNvPr id="3" name="عنصر نائب للمحتوى 2"/>
          <p:cNvSpPr>
            <a:spLocks noGrp="1"/>
          </p:cNvSpPr>
          <p:nvPr>
            <p:ph idx="1"/>
          </p:nvPr>
        </p:nvSpPr>
        <p:spPr>
          <a:xfrm>
            <a:off x="179512" y="836712"/>
            <a:ext cx="8784976" cy="5760640"/>
          </a:xfrm>
        </p:spPr>
        <p:txBody>
          <a:bodyPr>
            <a:noAutofit/>
          </a:bodyPr>
          <a:lstStyle/>
          <a:p>
            <a:pPr algn="just">
              <a:buFont typeface="Wingdings" pitchFamily="2" charset="2"/>
              <a:buChar char="§"/>
            </a:pPr>
            <a:r>
              <a:rPr lang="ar-SA" sz="2400" dirty="0"/>
              <a:t>يؤثر المناخ النفسي والاجتماعي الذي يسود بين الأطراف التي يتم بينها الاتصال على مدي دقة إدراكهم للمعارف والاتجاهات.</a:t>
            </a:r>
            <a:endParaRPr lang="ar-EG" sz="2400" dirty="0"/>
          </a:p>
          <a:p>
            <a:pPr algn="just">
              <a:buFont typeface="Wingdings" pitchFamily="2" charset="2"/>
              <a:buChar char="§"/>
            </a:pPr>
            <a:r>
              <a:rPr lang="ar-SA" sz="2400" dirty="0">
                <a:solidFill>
                  <a:srgbClr val="FF0000"/>
                </a:solidFill>
              </a:rPr>
              <a:t>ويؤثر قادة الجماعات بصورة كبيرة على تحديد طبيعة المناخ الاجتماعي والنفسي، وانعكاس ذلك على خصائص السلوك الاتصالي بين الأفراد.</a:t>
            </a:r>
            <a:endParaRPr lang="ar-EG" sz="2400" dirty="0">
              <a:solidFill>
                <a:srgbClr val="FF0000"/>
              </a:solidFill>
            </a:endParaRPr>
          </a:p>
          <a:p>
            <a:pPr algn="just">
              <a:buFont typeface="Wingdings" pitchFamily="2" charset="2"/>
              <a:buChar char="§"/>
            </a:pPr>
            <a:r>
              <a:rPr lang="ar-EG" sz="2400" dirty="0"/>
              <a:t>و</a:t>
            </a:r>
            <a:r>
              <a:rPr lang="ar-SA" sz="2400" dirty="0"/>
              <a:t>عندما يضعف دور القائد يتسم المناخ الاتصالي بالفوضى وانتشار السلوكيات غير المناسبة، وتظهر عملية الاتصال على أنها فوضوية ويشوبها الغموض المعرفي وانعدام أو ضعف معايير الضبط السلوكي.</a:t>
            </a:r>
            <a:endParaRPr lang="ar-EG" sz="2400" dirty="0"/>
          </a:p>
          <a:p>
            <a:pPr algn="just">
              <a:buFont typeface="Wingdings" pitchFamily="2" charset="2"/>
              <a:buChar char="§"/>
            </a:pPr>
            <a:r>
              <a:rPr lang="ar-SA" sz="2400" dirty="0">
                <a:solidFill>
                  <a:srgbClr val="FF0000"/>
                </a:solidFill>
              </a:rPr>
              <a:t>وعندما يكون دور القائد مركزياً وأساسياً أي يأخذ النمط الأوتوقراطي، يكون سلوك القائد استبداديا حيث يقوم بتخطيط عمل الجماعة والإشراف على تنفيذه ويكون الاتصال بين الأعضاء والقائد فقط، أما الاتصال بين أعضاء الجماعة فإنه لا يلقى قبول أو تشجيع القائد، ويتصف الاتصال في هذا المناخ بالجمود لتحقيق الهدف الذي وضعه القائد. </a:t>
            </a:r>
            <a:endParaRPr lang="ar-EG" sz="2400" dirty="0">
              <a:solidFill>
                <a:srgbClr val="FF0000"/>
              </a:solidFill>
            </a:endParaRPr>
          </a:p>
          <a:p>
            <a:pPr algn="just">
              <a:buFont typeface="Wingdings" pitchFamily="2" charset="2"/>
              <a:buChar char="§"/>
            </a:pPr>
            <a:r>
              <a:rPr lang="ar-SA" sz="2400" dirty="0"/>
              <a:t>وعندما يوفر القائد مناخاً ديمقراطياً عن طريق العمل على مساعدة الأعضاء على الاقتراح والمناقشة والتخطيط لأنفسهم، يحدث التواصل فيما بين الأعضاء ويلقى الاتصال بينهم التأييد والتشجيع.</a:t>
            </a:r>
            <a:endParaRPr lang="en-US" sz="2400" dirty="0"/>
          </a:p>
        </p:txBody>
      </p:sp>
    </p:spTree>
    <p:extLst>
      <p:ext uri="{BB962C8B-B14F-4D97-AF65-F5344CB8AC3E}">
        <p14:creationId xmlns:p14="http://schemas.microsoft.com/office/powerpoint/2010/main" val="281899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562074"/>
          </a:xfrm>
        </p:spPr>
        <p:txBody>
          <a:bodyPr>
            <a:noAutofit/>
          </a:bodyPr>
          <a:lstStyle/>
          <a:p>
            <a:r>
              <a:rPr lang="ar-SA" sz="3600" b="1" dirty="0">
                <a:solidFill>
                  <a:srgbClr val="0066FF"/>
                </a:solidFill>
              </a:rPr>
              <a:t>الدوافع الاجتماعية التي تعمل على تعزيز السلوك الاتصالي</a:t>
            </a:r>
            <a:endParaRPr lang="en-US" sz="3600" dirty="0">
              <a:solidFill>
                <a:srgbClr val="00B0F0"/>
              </a:solidFill>
            </a:endParaRPr>
          </a:p>
        </p:txBody>
      </p:sp>
      <p:sp>
        <p:nvSpPr>
          <p:cNvPr id="3" name="عنصر نائب للمحتوى 2"/>
          <p:cNvSpPr>
            <a:spLocks noGrp="1"/>
          </p:cNvSpPr>
          <p:nvPr>
            <p:ph idx="1"/>
          </p:nvPr>
        </p:nvSpPr>
        <p:spPr>
          <a:xfrm>
            <a:off x="179512" y="980728"/>
            <a:ext cx="8784976" cy="5616624"/>
          </a:xfrm>
        </p:spPr>
        <p:txBody>
          <a:bodyPr>
            <a:noAutofit/>
          </a:bodyPr>
          <a:lstStyle/>
          <a:p>
            <a:pPr marL="0" indent="0" algn="just">
              <a:buNone/>
            </a:pPr>
            <a:r>
              <a:rPr lang="ar-SA" sz="2400" b="1" u="sng" dirty="0">
                <a:solidFill>
                  <a:srgbClr val="FF0000"/>
                </a:solidFill>
              </a:rPr>
              <a:t>دافع الاعتماد </a:t>
            </a:r>
            <a:r>
              <a:rPr lang="ar-SA" sz="2400" dirty="0"/>
              <a:t>: وهو يمثل البداية لنمو الدوافع الأخرى، ودوافع الاعتماد يعنى سعى الفرد إلي التعاون مع الآخرين من أجل حل مشكلاته والشعور بالأمان وإشباع حاجاته المتغيرة . </a:t>
            </a:r>
            <a:endParaRPr lang="en-US" sz="2400" dirty="0"/>
          </a:p>
          <a:p>
            <a:pPr marL="0" indent="0" algn="just">
              <a:buNone/>
            </a:pPr>
            <a:r>
              <a:rPr lang="ar-SA" sz="2400" b="1" u="sng" dirty="0">
                <a:solidFill>
                  <a:srgbClr val="FF0000"/>
                </a:solidFill>
              </a:rPr>
              <a:t>دافع الانتماء أو الانضمام </a:t>
            </a:r>
            <a:r>
              <a:rPr lang="ar-SA" sz="2400" b="1" dirty="0"/>
              <a:t>:</a:t>
            </a:r>
            <a:r>
              <a:rPr lang="ar-SA" sz="2400" dirty="0"/>
              <a:t> ويعنى الرغبة في وجود علاقة بين الفرد والآخرين تقوم على مشاعر الحب والتواد والتعاطف. وهذا الدافع يمثل ركناً هاماً في تنشيط عملية الاتصال وهو ما يميز الكثيرين من القائمين بالاتصال الناجح حيث يعملون على استثارة دافع التعاطف والتواد مع المستهدفين قبل الدخول في عمق موضوع الرسالة. </a:t>
            </a:r>
            <a:endParaRPr lang="en-US" sz="2400" dirty="0"/>
          </a:p>
          <a:p>
            <a:pPr marL="0" indent="0" algn="just">
              <a:buNone/>
            </a:pPr>
            <a:r>
              <a:rPr lang="ar-SA" sz="2400" b="1" u="sng" dirty="0">
                <a:solidFill>
                  <a:srgbClr val="FF0000"/>
                </a:solidFill>
              </a:rPr>
              <a:t>دافع الإنجاز </a:t>
            </a:r>
            <a:r>
              <a:rPr lang="ar-SA" sz="2400" b="1" dirty="0"/>
              <a:t>:</a:t>
            </a:r>
            <a:r>
              <a:rPr lang="ar-SA" sz="2400" dirty="0"/>
              <a:t> يسعى الفرد إلي الوصول إلي مستوي متميز في العمل أو الأداء في ضوء المفاهيم أو المستويات التي يضعها المجتمع والبيئة المحيطة. وتنشيط العملية الاتصالية إذا قامت على ركيزة من الإنجاز حيث يدفع الفرد لتوظيف إمكاناته وظروف المجتمع المناسبة لتكوين علاقات اتصالية مترابطة في هذا الاتجاه.</a:t>
            </a:r>
            <a:endParaRPr lang="en-US" sz="2400" dirty="0"/>
          </a:p>
          <a:p>
            <a:pPr marL="0" indent="0" algn="just">
              <a:buNone/>
            </a:pPr>
            <a:r>
              <a:rPr lang="ar-SA" sz="2400" b="1" u="sng" dirty="0">
                <a:solidFill>
                  <a:srgbClr val="FF0000"/>
                </a:solidFill>
              </a:rPr>
              <a:t>دافع تحقيق الذات </a:t>
            </a:r>
            <a:r>
              <a:rPr lang="ar-SA" sz="2400" b="1" dirty="0"/>
              <a:t>:</a:t>
            </a:r>
            <a:r>
              <a:rPr lang="ar-SA" sz="2400" dirty="0"/>
              <a:t> تأتي حاجة الإنسان لإثبات وتحقيق ذاته طبقاً لمدرج </a:t>
            </a:r>
            <a:r>
              <a:rPr lang="ar-SA" sz="2400" dirty="0" err="1"/>
              <a:t>ماسلو</a:t>
            </a:r>
            <a:r>
              <a:rPr lang="ar-SA" sz="2400" dirty="0"/>
              <a:t> لإشباع الحاجة الإنسانية في قمة المدرج- ومع وجود بعض الانتقادات لترتيب الحاجات الإنسانية عند </a:t>
            </a:r>
            <a:r>
              <a:rPr lang="ar-SA" sz="2400" dirty="0" err="1"/>
              <a:t>ماسلو</a:t>
            </a:r>
            <a:r>
              <a:rPr lang="ar-SA" sz="2400" dirty="0"/>
              <a:t> إلا أننا نخلص منها أن دافع الفرد لإثبات ذاته يحفزه إلي التحصيل المعرفي والأداء المتميز والانجاز من خلال الاتصال</a:t>
            </a:r>
            <a:r>
              <a:rPr lang="ar-SA" sz="2400" dirty="0" smtClean="0"/>
              <a:t>.</a:t>
            </a:r>
            <a:endParaRPr lang="en-US" sz="2400" dirty="0"/>
          </a:p>
        </p:txBody>
      </p:sp>
    </p:spTree>
    <p:extLst>
      <p:ext uri="{BB962C8B-B14F-4D97-AF65-F5344CB8AC3E}">
        <p14:creationId xmlns:p14="http://schemas.microsoft.com/office/powerpoint/2010/main" val="291842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562074"/>
          </a:xfrm>
        </p:spPr>
        <p:txBody>
          <a:bodyPr>
            <a:noAutofit/>
          </a:bodyPr>
          <a:lstStyle/>
          <a:p>
            <a:r>
              <a:rPr lang="ar-EG" sz="3600" b="1" dirty="0">
                <a:solidFill>
                  <a:srgbClr val="00B0F0"/>
                </a:solidFill>
              </a:rPr>
              <a:t>الأنماط السلوكية والمناخ الاتصالي</a:t>
            </a:r>
            <a:endParaRPr lang="en-US" sz="3600" dirty="0">
              <a:solidFill>
                <a:srgbClr val="00B0F0"/>
              </a:solidFill>
            </a:endParaRPr>
          </a:p>
        </p:txBody>
      </p:sp>
      <p:sp>
        <p:nvSpPr>
          <p:cNvPr id="3" name="عنصر نائب للمحتوى 2"/>
          <p:cNvSpPr>
            <a:spLocks noGrp="1"/>
          </p:cNvSpPr>
          <p:nvPr>
            <p:ph idx="1"/>
          </p:nvPr>
        </p:nvSpPr>
        <p:spPr>
          <a:xfrm>
            <a:off x="179512" y="908720"/>
            <a:ext cx="8784976" cy="5688632"/>
          </a:xfrm>
        </p:spPr>
        <p:txBody>
          <a:bodyPr>
            <a:noAutofit/>
          </a:bodyPr>
          <a:lstStyle/>
          <a:p>
            <a:pPr marL="0" indent="0" algn="just">
              <a:buNone/>
            </a:pPr>
            <a:r>
              <a:rPr lang="ar-SA" sz="2800" b="1" dirty="0">
                <a:solidFill>
                  <a:srgbClr val="FF0000"/>
                </a:solidFill>
              </a:rPr>
              <a:t>تختلف الأنماط السلوكية للأفراد طبقاً لنوع المناخ الذي يضعفه القائد</a:t>
            </a:r>
            <a:r>
              <a:rPr lang="ar-EG" sz="2800" b="1" dirty="0">
                <a:solidFill>
                  <a:srgbClr val="FF0000"/>
                </a:solidFill>
              </a:rPr>
              <a:t>:</a:t>
            </a:r>
          </a:p>
          <a:p>
            <a:pPr marL="0" indent="0" algn="just">
              <a:buNone/>
            </a:pPr>
            <a:r>
              <a:rPr lang="ar-EG" sz="2800" dirty="0"/>
              <a:t>فنجد</a:t>
            </a:r>
            <a:r>
              <a:rPr lang="ar-SA" sz="2800" dirty="0"/>
              <a:t> أن القائد الأوتوقراطي ينجح في خلق مناخ أكثر توجهاً ناحية الإنتاج والعمل إلا أن ذلك يرتبط بوجوده مع أفراد الجماعة التي يقودها طول الوقت حيث أصبحوا أكثر اعتمادا عليه. </a:t>
            </a:r>
            <a:endParaRPr lang="ar-EG" sz="2800" dirty="0"/>
          </a:p>
          <a:p>
            <a:pPr marL="0" indent="0" algn="just">
              <a:buNone/>
            </a:pPr>
            <a:r>
              <a:rPr lang="ar-EG" sz="2800" dirty="0"/>
              <a:t> </a:t>
            </a:r>
            <a:r>
              <a:rPr lang="ar-SA" sz="2800" dirty="0"/>
              <a:t>وفي المناخ الديمقراطي لا يتأثر العمل لغياب القائد حيث يشجع على الاتصال والتشاور والتعاون من أعضاء الجماعة.</a:t>
            </a:r>
            <a:endParaRPr lang="en-US" sz="2800" dirty="0"/>
          </a:p>
          <a:p>
            <a:pPr marL="0" indent="0" algn="just">
              <a:buNone/>
            </a:pPr>
            <a:r>
              <a:rPr lang="ar-SA" sz="2800" dirty="0"/>
              <a:t>وفي نموذج القائد الفوضوي نجد أن عملية الاتصال لا يصعب التحكم فيها نظراً لعدم وضح المسئوليات والعلاقات والأدوار. </a:t>
            </a:r>
            <a:endParaRPr lang="ar-EG" sz="2800" dirty="0"/>
          </a:p>
          <a:p>
            <a:pPr marL="0" indent="0" algn="just">
              <a:buNone/>
            </a:pPr>
            <a:r>
              <a:rPr lang="ar-EG" sz="2800" dirty="0"/>
              <a:t>     </a:t>
            </a:r>
            <a:r>
              <a:rPr lang="ar-SA" sz="2800" dirty="0"/>
              <a:t>وعملية الاتصال يمكن أن تكون سبباً ونتيجة للمناخ الاجتماعي، فالجماعة تمثل بيئة اتصالية اجتماعية، يتلوث مناخها بعوامل نفسية مثل الشعور بالخوف</a:t>
            </a:r>
            <a:r>
              <a:rPr lang="ar-EG" sz="2800" dirty="0"/>
              <a:t>،</a:t>
            </a:r>
            <a:r>
              <a:rPr lang="ar-SA" sz="2800" dirty="0"/>
              <a:t> وعدم الأمان</a:t>
            </a:r>
            <a:r>
              <a:rPr lang="ar-EG" sz="2800" dirty="0"/>
              <a:t>،</a:t>
            </a:r>
            <a:r>
              <a:rPr lang="ar-SA" sz="2800" dirty="0"/>
              <a:t> والتعصب</a:t>
            </a:r>
            <a:r>
              <a:rPr lang="ar-EG" sz="2800" dirty="0"/>
              <a:t>،</a:t>
            </a:r>
            <a:r>
              <a:rPr lang="ar-SA" sz="2800" dirty="0"/>
              <a:t> ويكون ذلك سبباً في سوء عملية الاتصال.</a:t>
            </a:r>
            <a:endParaRPr lang="en-US" sz="2800" dirty="0"/>
          </a:p>
        </p:txBody>
      </p:sp>
    </p:spTree>
    <p:extLst>
      <p:ext uri="{BB962C8B-B14F-4D97-AF65-F5344CB8AC3E}">
        <p14:creationId xmlns:p14="http://schemas.microsoft.com/office/powerpoint/2010/main" val="28268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418058"/>
          </a:xfrm>
        </p:spPr>
        <p:txBody>
          <a:bodyPr>
            <a:noAutofit/>
          </a:bodyPr>
          <a:lstStyle/>
          <a:p>
            <a:r>
              <a:rPr lang="ar-SA" sz="3600" b="1" dirty="0">
                <a:solidFill>
                  <a:srgbClr val="0066FF"/>
                </a:solidFill>
              </a:rPr>
              <a:t>كما يمكن تحديد مقومات أخري لنجاح عملية الاتصال الفعال</a:t>
            </a:r>
            <a:endParaRPr lang="en-US" sz="3600" dirty="0">
              <a:solidFill>
                <a:srgbClr val="FF0000"/>
              </a:solidFill>
            </a:endParaRPr>
          </a:p>
        </p:txBody>
      </p:sp>
      <p:sp>
        <p:nvSpPr>
          <p:cNvPr id="3" name="عنصر نائب للمحتوى 2"/>
          <p:cNvSpPr>
            <a:spLocks noGrp="1"/>
          </p:cNvSpPr>
          <p:nvPr>
            <p:ph idx="1"/>
          </p:nvPr>
        </p:nvSpPr>
        <p:spPr>
          <a:xfrm>
            <a:off x="179512" y="764704"/>
            <a:ext cx="8784976" cy="5832648"/>
          </a:xfrm>
        </p:spPr>
        <p:txBody>
          <a:bodyPr>
            <a:noAutofit/>
          </a:bodyPr>
          <a:lstStyle/>
          <a:p>
            <a:pPr marL="0" indent="0" algn="just">
              <a:buNone/>
            </a:pPr>
            <a:r>
              <a:rPr lang="ar-EG" sz="3000" b="1" dirty="0">
                <a:solidFill>
                  <a:srgbClr val="FF0000"/>
                </a:solidFill>
              </a:rPr>
              <a:t>حيث </a:t>
            </a:r>
            <a:r>
              <a:rPr lang="ar-SA" sz="3000" b="1" dirty="0">
                <a:solidFill>
                  <a:srgbClr val="FF0000"/>
                </a:solidFill>
              </a:rPr>
              <a:t>تتوقف فعالية الاتصال على عدة عوامل أو مقومات، نذكر </a:t>
            </a:r>
            <a:r>
              <a:rPr lang="ar-EG" sz="3000" b="1" dirty="0">
                <a:solidFill>
                  <a:srgbClr val="FF0000"/>
                </a:solidFill>
              </a:rPr>
              <a:t>منها </a:t>
            </a:r>
            <a:r>
              <a:rPr lang="ar-SA" sz="3000" b="1" dirty="0">
                <a:solidFill>
                  <a:srgbClr val="FF0000"/>
                </a:solidFill>
              </a:rPr>
              <a:t>:</a:t>
            </a:r>
            <a:endParaRPr lang="en-US" sz="3000" b="1" dirty="0">
              <a:solidFill>
                <a:srgbClr val="FF0000"/>
              </a:solidFill>
            </a:endParaRPr>
          </a:p>
          <a:p>
            <a:pPr marL="0" indent="0" algn="just">
              <a:buNone/>
            </a:pPr>
            <a:r>
              <a:rPr lang="ar-SA" sz="3000" b="1" dirty="0">
                <a:solidFill>
                  <a:srgbClr val="0066FF"/>
                </a:solidFill>
              </a:rPr>
              <a:t>أولاً: الإصغـــاء (الإنصات) :</a:t>
            </a:r>
            <a:endParaRPr lang="en-US" sz="3000" dirty="0">
              <a:solidFill>
                <a:srgbClr val="0066FF"/>
              </a:solidFill>
            </a:endParaRPr>
          </a:p>
          <a:p>
            <a:pPr marL="0" indent="0" algn="just">
              <a:buNone/>
            </a:pPr>
            <a:r>
              <a:rPr lang="ar-SA" sz="3000" dirty="0"/>
              <a:t>ويقصد به الاستماع إلى الآخرين بفهم وأدب واحترام وعدم مقاطعتهم، واستيعاب الرسائل التي يعبرون عنها بطريقة لفظية وغير لفظية.</a:t>
            </a:r>
            <a:r>
              <a:rPr lang="ar-EG" sz="3000" dirty="0"/>
              <a:t> و</a:t>
            </a:r>
            <a:r>
              <a:rPr lang="ar-SA" sz="3000" dirty="0"/>
              <a:t>تقول الدراسات أن 75% من العلاقات الإنسانية يمكن بناؤها عن طريق مهارة الإنصات الجيد، كما تقول أننا نستعمل فقط 25% من قدراتنا في الإنصات.</a:t>
            </a:r>
            <a:endParaRPr lang="en-US" sz="3000" dirty="0"/>
          </a:p>
          <a:p>
            <a:pPr marL="0" indent="0" algn="just">
              <a:buNone/>
            </a:pPr>
            <a:r>
              <a:rPr lang="ar-SA" sz="3000" dirty="0"/>
              <a:t>ويعتبر إصغاء المصدر إلي المستقبل من أهم مقومات الاتصال الفعال، إذ يستطيع المدير من خلال الإصغاء أن يتعرف على ما يريد الموظف قوله، ويكون لدى الموظف الفرصة للتعبير الكامل عن نفسه، إضافة إلى أن إصغاء المدير للآخرين يضمن فعالية القرارات التي يتخذها لأنها قد تبنى على معلومات تنقل إليه من خلال الحديث الشفوي.</a:t>
            </a:r>
            <a:endParaRPr lang="en-US" sz="3000" dirty="0"/>
          </a:p>
        </p:txBody>
      </p:sp>
    </p:spTree>
    <p:extLst>
      <p:ext uri="{BB962C8B-B14F-4D97-AF65-F5344CB8AC3E}">
        <p14:creationId xmlns:p14="http://schemas.microsoft.com/office/powerpoint/2010/main" val="332438066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2078</Words>
  <Application>Microsoft Office PowerPoint</Application>
  <PresentationFormat>عرض على الشاشة (3:4)‏</PresentationFormat>
  <Paragraphs>98</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عرض تقديمي في PowerPoint</vt:lpstr>
      <vt:lpstr>مقومات الاتصال الفعال</vt:lpstr>
      <vt:lpstr>2- الوضوح والتناسق المعرفي </vt:lpstr>
      <vt:lpstr>3- القدرة على مقاومة المؤثرات الخارجية والذاتية </vt:lpstr>
      <vt:lpstr>4- تنشيط السلوك الاتصالي  </vt:lpstr>
      <vt:lpstr>5- بيئة الاتصال</vt:lpstr>
      <vt:lpstr>الدوافع الاجتماعية التي تعمل على تعزيز السلوك الاتصالي</vt:lpstr>
      <vt:lpstr>الأنماط السلوكية والمناخ الاتصالي</vt:lpstr>
      <vt:lpstr>كما يمكن تحديد مقومات أخري لنجاح عملية الاتصال الفعال</vt:lpstr>
      <vt:lpstr>العوائق التي تؤثر في عملية الإنصات</vt:lpstr>
      <vt:lpstr>ثانياً: الحديث المؤثر ( الشرح )</vt:lpstr>
      <vt:lpstr>2 ) إقناع المستمع المحايد (الذي يستمع أولاً ثم يقرر)</vt:lpstr>
      <vt:lpstr>4 ) إقناع المستمع اللامبالي</vt:lpstr>
      <vt:lpstr>ثالثاً : استعمال لغة الإشارة</vt:lpstr>
      <vt:lpstr>رابعاً : السؤال والمناقشة</vt:lpstr>
      <vt:lpstr>سادساً: الاستجابة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original</dc:creator>
  <cp:lastModifiedBy>original</cp:lastModifiedBy>
  <cp:revision>13</cp:revision>
  <dcterms:modified xsi:type="dcterms:W3CDTF">2020-03-23T17:18:44Z</dcterms:modified>
</cp:coreProperties>
</file>